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1" r:id="rId5"/>
    <p:sldId id="260" r:id="rId6"/>
    <p:sldId id="262" r:id="rId7"/>
    <p:sldId id="263" r:id="rId8"/>
    <p:sldId id="264" r:id="rId9"/>
    <p:sldId id="265" r:id="rId10"/>
    <p:sldId id="272" r:id="rId11"/>
    <p:sldId id="266" r:id="rId12"/>
    <p:sldId id="271" r:id="rId13"/>
    <p:sldId id="269" r:id="rId14"/>
    <p:sldId id="267" r:id="rId15"/>
    <p:sldId id="268" r:id="rId16"/>
  </p:sldIdLst>
  <p:sldSz cx="18288000" cy="10287000"/>
  <p:notesSz cx="6858000" cy="9144000"/>
  <p:embeddedFontLst>
    <p:embeddedFont>
      <p:font typeface="HY헤드라인M" pitchFamily="18" charset="-127"/>
      <p:regular r:id="rId18"/>
    </p:embeddedFont>
    <p:embeddedFont>
      <p:font typeface="HY견고딕" pitchFamily="18" charset="-127"/>
      <p:regular r:id="rId19"/>
    </p:embeddedFont>
    <p:embeddedFont>
      <p:font typeface="Calibri" pitchFamily="34" charset="0"/>
      <p:regular r:id="rId20"/>
      <p:bold r:id="rId21"/>
      <p:italic r:id="rId22"/>
      <p:boldItalic r:id="rId23"/>
    </p:embeddedFont>
    <p:embeddedFont>
      <p:font typeface="맑은 고딕" pitchFamily="50" charset="-12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67" autoAdjust="0"/>
    <p:restoredTop sz="98949" autoAdjust="0"/>
  </p:normalViewPr>
  <p:slideViewPr>
    <p:cSldViewPr>
      <p:cViewPr>
        <p:scale>
          <a:sx n="75" d="100"/>
          <a:sy n="75" d="100"/>
        </p:scale>
        <p:origin x="379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7EAE22-43B0-434F-8984-BDE5169015EF}" type="datetimeFigureOut">
              <a:rPr lang="ko-KR" altLang="en-US" smtClean="0"/>
              <a:pPr/>
              <a:t>2025-03-13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AEF55C-2E1C-4BDC-A947-0E0F5C38727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EF55C-2E1C-4BDC-A947-0E0F5C38727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EF55C-2E1C-4BDC-A947-0E0F5C387278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AEF55C-2E1C-4BDC-A947-0E0F5C387278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37688" y="2510"/>
            <a:ext cx="2950312" cy="10281980"/>
          </a:xfrm>
          <a:custGeom>
            <a:avLst/>
            <a:gdLst/>
            <a:ahLst/>
            <a:cxnLst/>
            <a:rect l="l" t="t" r="r" b="b"/>
            <a:pathLst>
              <a:path w="2950312" h="10281980">
                <a:moveTo>
                  <a:pt x="0" y="0"/>
                </a:moveTo>
                <a:lnTo>
                  <a:pt x="2950312" y="0"/>
                </a:lnTo>
                <a:lnTo>
                  <a:pt x="2950312" y="10281980"/>
                </a:lnTo>
                <a:lnTo>
                  <a:pt x="0" y="1028198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 l="-277118" r="-203723"/>
            </a:stretch>
          </a:blipFill>
          <a:ln cap="sq">
            <a:noFill/>
            <a:prstDash val="solid"/>
            <a:miter/>
          </a:ln>
        </p:spPr>
      </p:sp>
      <p:sp>
        <p:nvSpPr>
          <p:cNvPr id="3" name="AutoShape 3"/>
          <p:cNvSpPr/>
          <p:nvPr/>
        </p:nvSpPr>
        <p:spPr>
          <a:xfrm>
            <a:off x="4933452" y="1067479"/>
            <a:ext cx="10404236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028198" y="7844872"/>
            <a:ext cx="6539116" cy="0"/>
          </a:xfrm>
          <a:prstGeom prst="line">
            <a:avLst/>
          </a:prstGeom>
          <a:ln w="9525" cap="flat">
            <a:solidFill>
              <a:srgbClr val="6B6A6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028198" y="8762215"/>
            <a:ext cx="6539116" cy="0"/>
          </a:xfrm>
          <a:prstGeom prst="line">
            <a:avLst/>
          </a:prstGeom>
          <a:ln w="9525" cap="flat">
            <a:solidFill>
              <a:srgbClr val="6B6A6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4435554" y="7844872"/>
            <a:ext cx="0" cy="924037"/>
          </a:xfrm>
          <a:prstGeom prst="line">
            <a:avLst/>
          </a:prstGeom>
          <a:ln w="9525" cap="flat">
            <a:solidFill>
              <a:srgbClr val="6B6A6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197103" y="787028"/>
            <a:ext cx="3736349" cy="436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5"/>
              </a:lnSpc>
            </a:pPr>
            <a:r>
              <a:rPr lang="en-US" sz="2811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cs typeface="Telegraf"/>
                <a:sym typeface="Telegraf"/>
              </a:rPr>
              <a:t>Project Presentation</a:t>
            </a:r>
            <a:endParaRPr lang="en-US" sz="2811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Telegraf"/>
              <a:sym typeface="Telegraf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90600" y="4076700"/>
            <a:ext cx="6913999" cy="1256754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79"/>
              </a:lnSpc>
            </a:pPr>
            <a:r>
              <a:rPr lang="en-US" sz="9314" b="1" spc="-624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cs typeface="Source Han Sans KR Bold"/>
                <a:sym typeface="Source Han Sans KR Bold"/>
              </a:rPr>
              <a:t>AI Faker</a:t>
            </a:r>
            <a:endParaRPr lang="en-US" sz="9314" b="1" spc="-624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66800" y="5372100"/>
            <a:ext cx="7696200" cy="11677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10"/>
              </a:lnSpc>
            </a:pPr>
            <a:r>
              <a:rPr lang="en-US" sz="2792" b="1" spc="-201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cs typeface="Source Han Sans KR Medium"/>
                <a:sym typeface="Source Han Sans KR Medium"/>
              </a:rPr>
              <a:t>AI</a:t>
            </a:r>
            <a:r>
              <a:rPr lang="ko-KR" altLang="en-US" sz="2792" b="1" spc="-201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cs typeface="Source Han Sans KR Medium"/>
                <a:sym typeface="Source Han Sans KR Medium"/>
              </a:rPr>
              <a:t>를 속이는 사람들</a:t>
            </a:r>
            <a:endParaRPr lang="en-US" altLang="ko-KR" sz="2792" b="1" spc="-201" dirty="0" smtClean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Source Han Sans KR Medium"/>
              <a:sym typeface="Source Han Sans KR Medium"/>
            </a:endParaRPr>
          </a:p>
          <a:p>
            <a:pPr algn="l">
              <a:lnSpc>
                <a:spcPts val="3210"/>
              </a:lnSpc>
            </a:pPr>
            <a:endParaRPr lang="en-US" sz="2792" b="1" spc="-201" dirty="0" smtClean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Source Han Sans KR Medium"/>
              <a:sym typeface="Source Han Sans KR Medium"/>
            </a:endParaRPr>
          </a:p>
          <a:p>
            <a:pPr>
              <a:lnSpc>
                <a:spcPts val="3210"/>
              </a:lnSpc>
            </a:pPr>
            <a:r>
              <a:rPr lang="ko-KR" altLang="en-US" b="1" spc="-201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cs typeface="Source Han Sans KR Medium"/>
                <a:sym typeface="Source Han Sans KR Medium"/>
              </a:rPr>
              <a:t>김대원，　김성철，　강건，　이준우，　이지혁</a:t>
            </a:r>
            <a:endParaRPr lang="en-US" b="1" spc="-201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Source Han Sans KR Medium"/>
              <a:sym typeface="Source Han Sans KR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217500" y="8098096"/>
            <a:ext cx="2326300" cy="3134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838"/>
              </a:lnSpc>
            </a:pPr>
            <a:r>
              <a:rPr lang="en-US" sz="2027" b="1" spc="253" dirty="0" smtClean="0">
                <a:solidFill>
                  <a:srgbClr val="000001"/>
                </a:solidFill>
                <a:latin typeface="HY헤드라인M" pitchFamily="18" charset="-127"/>
                <a:ea typeface="HY헤드라인M" pitchFamily="18" charset="-127"/>
                <a:cs typeface="Source Han Sans KR Bold"/>
                <a:sym typeface="Source Han Sans KR Bold"/>
              </a:rPr>
              <a:t>2025.03.14</a:t>
            </a:r>
            <a:endParaRPr lang="en-US" sz="2027" b="1" spc="253" dirty="0">
              <a:solidFill>
                <a:srgbClr val="000001"/>
              </a:solidFill>
              <a:latin typeface="HY헤드라인M" pitchFamily="18" charset="-127"/>
              <a:ea typeface="HY헤드라인M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54974" y="8107909"/>
            <a:ext cx="3407356" cy="312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4"/>
              </a:lnSpc>
            </a:pPr>
            <a:r>
              <a:rPr lang="en-US" sz="1967" b="1" spc="-33" dirty="0" err="1">
                <a:solidFill>
                  <a:srgbClr val="000001"/>
                </a:solidFill>
                <a:latin typeface="HY헤드라인M" pitchFamily="18" charset="-127"/>
                <a:ea typeface="HY헤드라인M" pitchFamily="18" charset="-127"/>
                <a:cs typeface="Source Han Sans KR Bold"/>
                <a:sym typeface="Source Han Sans KR Bold"/>
              </a:rPr>
              <a:t>발표자</a:t>
            </a:r>
            <a:r>
              <a:rPr lang="en-US" sz="1967" b="1" spc="-33" dirty="0">
                <a:solidFill>
                  <a:srgbClr val="000001"/>
                </a:solidFill>
                <a:latin typeface="HY헤드라인M" pitchFamily="18" charset="-127"/>
                <a:ea typeface="HY헤드라인M" pitchFamily="18" charset="-127"/>
                <a:cs typeface="Source Han Sans KR Bold"/>
                <a:sym typeface="Source Han Sans KR Bold"/>
              </a:rPr>
              <a:t> :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66900" y="1485900"/>
            <a:ext cx="14456137" cy="1025944"/>
            <a:chOff x="0" y="0"/>
            <a:chExt cx="3809237" cy="2703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09237" cy="270339"/>
            </a:xfrm>
            <a:custGeom>
              <a:avLst/>
              <a:gdLst/>
              <a:ahLst/>
              <a:cxnLst/>
              <a:rect l="l" t="t" r="r" b="b"/>
              <a:pathLst>
                <a:path w="3809237" h="270339">
                  <a:moveTo>
                    <a:pt x="0" y="0"/>
                  </a:moveTo>
                  <a:lnTo>
                    <a:pt x="3809237" y="0"/>
                  </a:lnTo>
                  <a:lnTo>
                    <a:pt x="3809237" y="270339"/>
                  </a:lnTo>
                  <a:lnTo>
                    <a:pt x="0" y="270339"/>
                  </a:lnTo>
                  <a:close/>
                </a:path>
              </a:pathLst>
            </a:custGeom>
            <a:solidFill>
              <a:srgbClr val="4E4F5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809237" cy="317964"/>
            </a:xfrm>
            <a:prstGeom prst="rect">
              <a:avLst/>
            </a:prstGeom>
          </p:spPr>
          <p:txBody>
            <a:bodyPr lIns="71403" tIns="71403" rIns="71403" bIns="71403" rtlCol="0" anchor="ctr"/>
            <a:lstStyle/>
            <a:p>
              <a:pPr algn="ctr">
                <a:lnSpc>
                  <a:spcPts val="3671"/>
                </a:lnSpc>
              </a:pPr>
              <a:endParaRPr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grpSp>
        <p:nvGrpSpPr>
          <p:cNvPr id="5" name="Group 11"/>
          <p:cNvGrpSpPr/>
          <p:nvPr/>
        </p:nvGrpSpPr>
        <p:grpSpPr>
          <a:xfrm>
            <a:off x="1828800" y="2933701"/>
            <a:ext cx="14478002" cy="1828800"/>
            <a:chOff x="0" y="0"/>
            <a:chExt cx="1231847" cy="66802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1847" cy="668027"/>
            </a:xfrm>
            <a:custGeom>
              <a:avLst/>
              <a:gdLst/>
              <a:ahLst/>
              <a:cxnLst/>
              <a:rect l="l" t="t" r="r" b="b"/>
              <a:pathLst>
                <a:path w="1231847" h="668027">
                  <a:moveTo>
                    <a:pt x="0" y="0"/>
                  </a:moveTo>
                  <a:lnTo>
                    <a:pt x="1231847" y="0"/>
                  </a:lnTo>
                  <a:lnTo>
                    <a:pt x="1231847" y="668027"/>
                  </a:lnTo>
                  <a:lnTo>
                    <a:pt x="0" y="668027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DFDFDF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231847" cy="715652"/>
            </a:xfrm>
            <a:prstGeom prst="rect">
              <a:avLst/>
            </a:prstGeom>
          </p:spPr>
          <p:txBody>
            <a:bodyPr lIns="71403" tIns="71403" rIns="71403" bIns="71403" rtlCol="0" anchor="ctr"/>
            <a:lstStyle/>
            <a:p>
              <a:pPr algn="ctr">
                <a:lnSpc>
                  <a:spcPts val="3671"/>
                </a:lnSpc>
              </a:pPr>
              <a:endParaRPr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grpSp>
        <p:nvGrpSpPr>
          <p:cNvPr id="6" name="Group 14"/>
          <p:cNvGrpSpPr/>
          <p:nvPr/>
        </p:nvGrpSpPr>
        <p:grpSpPr>
          <a:xfrm>
            <a:off x="1828800" y="5143501"/>
            <a:ext cx="14477998" cy="1524000"/>
            <a:chOff x="0" y="0"/>
            <a:chExt cx="1231847" cy="66802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31847" cy="668027"/>
            </a:xfrm>
            <a:custGeom>
              <a:avLst/>
              <a:gdLst/>
              <a:ahLst/>
              <a:cxnLst/>
              <a:rect l="l" t="t" r="r" b="b"/>
              <a:pathLst>
                <a:path w="1231847" h="668027">
                  <a:moveTo>
                    <a:pt x="0" y="0"/>
                  </a:moveTo>
                  <a:lnTo>
                    <a:pt x="1231847" y="0"/>
                  </a:lnTo>
                  <a:lnTo>
                    <a:pt x="1231847" y="668027"/>
                  </a:lnTo>
                  <a:lnTo>
                    <a:pt x="0" y="668027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DFDFDF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231847" cy="715652"/>
            </a:xfrm>
            <a:prstGeom prst="rect">
              <a:avLst/>
            </a:prstGeom>
          </p:spPr>
          <p:txBody>
            <a:bodyPr lIns="71403" tIns="71403" rIns="71403" bIns="71403" rtlCol="0" anchor="ctr"/>
            <a:lstStyle/>
            <a:p>
              <a:pPr algn="ctr">
                <a:lnSpc>
                  <a:spcPts val="3671"/>
                </a:lnSpc>
              </a:pPr>
              <a:endParaRPr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133601" y="3737423"/>
            <a:ext cx="120396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가장 간단하고 널리 사용되는 적대적 </a:t>
            </a:r>
            <a:r>
              <a:rPr lang="ko-KR" altLang="en-US" dirty="0" err="1" smtClean="0">
                <a:latin typeface="HY헤드라인M" pitchFamily="18" charset="-127"/>
                <a:ea typeface="HY헤드라인M" pitchFamily="18" charset="-127"/>
              </a:rPr>
              <a:t>노이즈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 생성 기법 중 하나</a:t>
            </a:r>
            <a:endParaRPr lang="en-US" altLang="ko-KR" dirty="0" smtClean="0">
              <a:latin typeface="HY헤드라인M" pitchFamily="18" charset="-127"/>
              <a:ea typeface="HY헤드라인M" pitchFamily="18" charset="-127"/>
            </a:endParaRPr>
          </a:p>
          <a:p>
            <a:endParaRPr lang="en-US" altLang="ko-KR" dirty="0" smtClean="0">
              <a:latin typeface="HY헤드라인M" pitchFamily="18" charset="-127"/>
              <a:ea typeface="HY헤드라인M" pitchFamily="18" charset="-127"/>
            </a:endParaRPr>
          </a:p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계산이 빠르고 간단하지만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dirty="0" err="1" smtClean="0">
                <a:latin typeface="HY헤드라인M" pitchFamily="18" charset="-127"/>
                <a:ea typeface="HY헤드라인M" pitchFamily="18" charset="-127"/>
              </a:rPr>
              <a:t>노이즈가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 비교적 눈에 띌 수 있음</a:t>
            </a:r>
            <a:endParaRPr lang="en-US" altLang="ko-KR" dirty="0" smtClean="0">
              <a:latin typeface="HY헤드라인M" pitchFamily="18" charset="-127"/>
              <a:ea typeface="HY헤드라인M" pitchFamily="18" charset="-127"/>
            </a:endParaRPr>
          </a:p>
          <a:p>
            <a:endParaRPr lang="ko-KR" altLang="en-US" sz="16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133599" y="5963686"/>
            <a:ext cx="14097000" cy="523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FGSM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의 반복적 버전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. FGSM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보다 더 정교하고 강력한 공격이 가능하지만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계산 비용이 높음</a:t>
            </a:r>
          </a:p>
          <a:p>
            <a:endParaRPr lang="ko-KR" altLang="en-US" sz="16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133601" y="3127823"/>
            <a:ext cx="7238999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48"/>
              </a:lnSpc>
            </a:pPr>
            <a:r>
              <a:rPr lang="en-US" sz="2400" spc="-184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cs typeface="Source Han Sans KR Medium"/>
                <a:sym typeface="Source Han Sans KR Medium"/>
              </a:rPr>
              <a:t>FGSM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 (Fast Gradient Sign Method)</a:t>
            </a:r>
            <a:endParaRPr lang="en-US" altLang="ko-KR" sz="2400" dirty="0" smtClean="0">
              <a:latin typeface="HY견고딕" pitchFamily="18" charset="-127"/>
              <a:ea typeface="HY견고딕" pitchFamily="18" charset="-127"/>
            </a:endParaRPr>
          </a:p>
          <a:p>
            <a:pPr algn="l">
              <a:lnSpc>
                <a:spcPts val="3148"/>
              </a:lnSpc>
            </a:pPr>
            <a:endParaRPr lang="en-US" sz="2248" b="1" spc="-184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Source Han Sans KR Medium"/>
              <a:sym typeface="Source Han Sans KR Medium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133599" y="5354086"/>
            <a:ext cx="5257801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PGD (Projected Gradient Descent)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197103" y="795626"/>
            <a:ext cx="3736349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altLang="ko-KR" sz="3200" dirty="0" smtClean="0">
                <a:latin typeface="HY헤드라인M" pitchFamily="18" charset="-127"/>
                <a:ea typeface="HY헤드라인M" pitchFamily="18" charset="-127"/>
              </a:rPr>
              <a:t>Adversarial Noise</a:t>
            </a:r>
            <a:endParaRPr lang="en-US" altLang="ko-KR" sz="32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3886200" y="1790700"/>
            <a:ext cx="10027786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0"/>
              </a:lnSpc>
            </a:pPr>
            <a:r>
              <a:rPr lang="en-US" altLang="ko-KR" sz="28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Adversarial Noise(</a:t>
            </a:r>
            <a:r>
              <a:rPr lang="ko-KR" altLang="en-US" sz="28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적대적 </a:t>
            </a:r>
            <a:r>
              <a:rPr lang="ko-KR" altLang="en-US" sz="2800" dirty="0" err="1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노이즈</a:t>
            </a:r>
            <a:r>
              <a:rPr lang="en-US" altLang="ko-KR" sz="28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)</a:t>
            </a:r>
            <a:r>
              <a:rPr lang="ko-KR" altLang="en-US" sz="28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의</a:t>
            </a:r>
            <a:r>
              <a:rPr lang="en-US" altLang="ko-KR" sz="28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종류</a:t>
            </a:r>
            <a:endParaRPr lang="en-US" sz="2792" b="1" spc="-201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Source Han Sans KR Medium"/>
              <a:sym typeface="Source Han Sans KR Medium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5562600" y="1104900"/>
            <a:ext cx="11582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" name="Group 14"/>
          <p:cNvGrpSpPr/>
          <p:nvPr/>
        </p:nvGrpSpPr>
        <p:grpSpPr>
          <a:xfrm>
            <a:off x="1828800" y="7124700"/>
            <a:ext cx="14477998" cy="1905000"/>
            <a:chOff x="0" y="0"/>
            <a:chExt cx="1231847" cy="668027"/>
          </a:xfrm>
        </p:grpSpPr>
        <p:sp>
          <p:nvSpPr>
            <p:cNvPr id="28" name="Freeform 15"/>
            <p:cNvSpPr/>
            <p:nvPr/>
          </p:nvSpPr>
          <p:spPr>
            <a:xfrm>
              <a:off x="0" y="0"/>
              <a:ext cx="1231847" cy="668027"/>
            </a:xfrm>
            <a:custGeom>
              <a:avLst/>
              <a:gdLst/>
              <a:ahLst/>
              <a:cxnLst/>
              <a:rect l="l" t="t" r="r" b="b"/>
              <a:pathLst>
                <a:path w="1231847" h="668027">
                  <a:moveTo>
                    <a:pt x="0" y="0"/>
                  </a:moveTo>
                  <a:lnTo>
                    <a:pt x="1231847" y="0"/>
                  </a:lnTo>
                  <a:lnTo>
                    <a:pt x="1231847" y="668027"/>
                  </a:lnTo>
                  <a:lnTo>
                    <a:pt x="0" y="668027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DFDFDF"/>
              </a:solidFill>
              <a:prstDash val="solid"/>
              <a:miter/>
            </a:ln>
          </p:spPr>
        </p:sp>
        <p:sp>
          <p:nvSpPr>
            <p:cNvPr id="29" name="TextBox 16"/>
            <p:cNvSpPr txBox="1"/>
            <p:nvPr/>
          </p:nvSpPr>
          <p:spPr>
            <a:xfrm>
              <a:off x="0" y="-47625"/>
              <a:ext cx="1231847" cy="715652"/>
            </a:xfrm>
            <a:prstGeom prst="rect">
              <a:avLst/>
            </a:prstGeom>
          </p:spPr>
          <p:txBody>
            <a:bodyPr lIns="71403" tIns="71403" rIns="71403" bIns="71403" rtlCol="0" anchor="ctr"/>
            <a:lstStyle/>
            <a:p>
              <a:pPr algn="ctr">
                <a:lnSpc>
                  <a:spcPts val="3671"/>
                </a:lnSpc>
              </a:pPr>
              <a:endParaRPr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30" name="TextBox 21"/>
          <p:cNvSpPr txBox="1"/>
          <p:nvPr/>
        </p:nvSpPr>
        <p:spPr>
          <a:xfrm>
            <a:off x="2082800" y="7886700"/>
            <a:ext cx="1409700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적대적 </a:t>
            </a:r>
            <a:r>
              <a:rPr lang="ko-KR" altLang="en-US" dirty="0" err="1" smtClean="0">
                <a:latin typeface="HY헤드라인M" pitchFamily="18" charset="-127"/>
                <a:ea typeface="HY헤드라인M" pitchFamily="18" charset="-127"/>
              </a:rPr>
              <a:t>노이즈의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 크기를 최소화하면서도 모델을 속이는 데 성공하도록 설계된 고급 기법</a:t>
            </a:r>
            <a:endParaRPr lang="en-US" altLang="ko-KR" dirty="0" smtClean="0">
              <a:latin typeface="HY헤드라인M" pitchFamily="18" charset="-127"/>
              <a:ea typeface="HY헤드라인M" pitchFamily="18" charset="-127"/>
            </a:endParaRPr>
          </a:p>
          <a:p>
            <a:endParaRPr lang="en-US" altLang="ko-KR" dirty="0" smtClean="0">
              <a:latin typeface="HY헤드라인M" pitchFamily="18" charset="-127"/>
              <a:ea typeface="HY헤드라인M" pitchFamily="18" charset="-127"/>
            </a:endParaRPr>
          </a:p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인간의 눈에 덜 띄는 미세한 </a:t>
            </a:r>
            <a:r>
              <a:rPr lang="ko-KR" altLang="en-US" dirty="0" err="1" smtClean="0">
                <a:latin typeface="HY헤드라인M" pitchFamily="18" charset="-127"/>
                <a:ea typeface="HY헤드라인M" pitchFamily="18" charset="-127"/>
              </a:rPr>
              <a:t>노이즈를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 생성하며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방어하기 어려운 공격으로 알려져 있음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.</a:t>
            </a:r>
            <a:endParaRPr lang="ko-KR" altLang="en-US" dirty="0" smtClean="0"/>
          </a:p>
        </p:txBody>
      </p:sp>
      <p:sp>
        <p:nvSpPr>
          <p:cNvPr id="31" name="TextBox 25"/>
          <p:cNvSpPr txBox="1"/>
          <p:nvPr/>
        </p:nvSpPr>
        <p:spPr>
          <a:xfrm>
            <a:off x="2057400" y="7353300"/>
            <a:ext cx="5257801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C&amp;W 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공격 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Carlini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 &amp; Wagner Attack)</a:t>
            </a:r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2" name="포인트가 5개인 별 31"/>
          <p:cNvSpPr/>
          <p:nvPr/>
        </p:nvSpPr>
        <p:spPr>
          <a:xfrm>
            <a:off x="1600200" y="6972300"/>
            <a:ext cx="457200" cy="38100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10"/>
          <p:cNvSpPr/>
          <p:nvPr/>
        </p:nvSpPr>
        <p:spPr>
          <a:xfrm flipV="1">
            <a:off x="2362200" y="1104900"/>
            <a:ext cx="136293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51980" y="1485900"/>
            <a:ext cx="1016657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직사각형 18"/>
          <p:cNvSpPr/>
          <p:nvPr/>
        </p:nvSpPr>
        <p:spPr>
          <a:xfrm>
            <a:off x="5410200" y="2400300"/>
            <a:ext cx="906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위조 방지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적대적 지각 교란을 활용한 은밀하고 강력한 </a:t>
            </a:r>
            <a:r>
              <a:rPr lang="en-US" altLang="ko-KR" dirty="0" err="1" smtClean="0">
                <a:latin typeface="HY헤드라인M" pitchFamily="18" charset="-127"/>
                <a:ea typeface="HY헤드라인M" pitchFamily="18" charset="-127"/>
              </a:rPr>
              <a:t>DeepFake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차단 공격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7924800" y="4381500"/>
            <a:ext cx="28956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7924800" y="7658100"/>
            <a:ext cx="29718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7200" y="3162300"/>
            <a:ext cx="2362200" cy="2449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344400" y="3086100"/>
            <a:ext cx="24384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91000" y="6438900"/>
            <a:ext cx="2457450" cy="242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344400" y="6438900"/>
            <a:ext cx="2477040" cy="249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TextBox 29"/>
          <p:cNvSpPr txBox="1"/>
          <p:nvPr/>
        </p:nvSpPr>
        <p:spPr>
          <a:xfrm>
            <a:off x="7670800" y="38989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기존사진의 성별 전환 </a:t>
            </a:r>
            <a:r>
              <a:rPr lang="ko-KR" altLang="en-US" dirty="0" err="1" smtClean="0">
                <a:latin typeface="HY헤드라인M" pitchFamily="18" charset="-127"/>
                <a:ea typeface="HY헤드라인M" pitchFamily="18" charset="-127"/>
              </a:rPr>
              <a:t>딥페이크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620000" y="712470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필터적용 사진의 성별 전환 </a:t>
            </a:r>
            <a:r>
              <a:rPr lang="ko-KR" altLang="en-US" dirty="0" err="1" smtClean="0">
                <a:latin typeface="HY헤드라인M" pitchFamily="18" charset="-127"/>
                <a:ea typeface="HY헤드라인M" pitchFamily="18" charset="-127"/>
              </a:rPr>
              <a:t>딥페이크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10"/>
          <p:cNvSpPr/>
          <p:nvPr/>
        </p:nvSpPr>
        <p:spPr>
          <a:xfrm flipV="1">
            <a:off x="2362200" y="1104900"/>
            <a:ext cx="136293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3162300"/>
            <a:ext cx="2057943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3" name="그룹 12"/>
          <p:cNvGrpSpPr/>
          <p:nvPr/>
        </p:nvGrpSpPr>
        <p:grpSpPr>
          <a:xfrm>
            <a:off x="2743200" y="5676900"/>
            <a:ext cx="1524000" cy="609600"/>
            <a:chOff x="2438400" y="6515100"/>
            <a:chExt cx="1524000" cy="609600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2438400" y="6515100"/>
              <a:ext cx="1371600" cy="6096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438400" y="6667500"/>
              <a:ext cx="152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latin typeface="HY헤드라인M" pitchFamily="18" charset="-127"/>
                  <a:ea typeface="HY헤드라인M" pitchFamily="18" charset="-127"/>
                </a:rPr>
                <a:t>이미지 삽입</a:t>
              </a:r>
              <a:endParaRPr lang="ko-KR" altLang="en-US" b="1" dirty="0"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14" name="오른쪽 화살표 13"/>
          <p:cNvSpPr/>
          <p:nvPr/>
        </p:nvSpPr>
        <p:spPr>
          <a:xfrm>
            <a:off x="5410200" y="3924300"/>
            <a:ext cx="914400" cy="609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6" name="TextBox 4"/>
          <p:cNvSpPr txBox="1"/>
          <p:nvPr/>
        </p:nvSpPr>
        <p:spPr>
          <a:xfrm>
            <a:off x="1197103" y="795626"/>
            <a:ext cx="373634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ko-KR" altLang="en-US" sz="3092" b="1" spc="-197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cs typeface="Source Han Sans KR Bold"/>
                <a:sym typeface="Source Han Sans KR Bold"/>
              </a:rPr>
              <a:t>흐름</a:t>
            </a:r>
            <a:endParaRPr lang="en-US" sz="3092" b="1" spc="-197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2362200" y="2400300"/>
            <a:ext cx="373634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altLang="ko-KR" sz="3092" b="1" spc="-197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cs typeface="Source Han Sans KR Bold"/>
                <a:sym typeface="Source Han Sans KR Bold"/>
              </a:rPr>
              <a:t>Web</a:t>
            </a:r>
            <a:endParaRPr lang="en-US" sz="3092" b="1" spc="-197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18" name="오른쪽으로 구부러진 화살표 17"/>
          <p:cNvSpPr/>
          <p:nvPr/>
        </p:nvSpPr>
        <p:spPr>
          <a:xfrm rot="5400000">
            <a:off x="7581900" y="2667000"/>
            <a:ext cx="990600" cy="15240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9" name="오른쪽으로 구부러진 화살표 18"/>
          <p:cNvSpPr/>
          <p:nvPr/>
        </p:nvSpPr>
        <p:spPr>
          <a:xfrm rot="16200000">
            <a:off x="7696200" y="3924300"/>
            <a:ext cx="990600" cy="15240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543800" y="5676900"/>
            <a:ext cx="1524000" cy="609600"/>
            <a:chOff x="2438400" y="6515100"/>
            <a:chExt cx="1524000" cy="609600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2438400" y="6515100"/>
              <a:ext cx="1371600" cy="6096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438400" y="6667500"/>
              <a:ext cx="152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err="1" smtClean="0">
                  <a:latin typeface="HY헤드라인M" pitchFamily="18" charset="-127"/>
                  <a:ea typeface="HY헤드라인M" pitchFamily="18" charset="-127"/>
                </a:rPr>
                <a:t>필터링</a:t>
              </a:r>
              <a:r>
                <a:rPr lang="ko-KR" altLang="en-US" b="1" dirty="0" smtClean="0">
                  <a:latin typeface="HY헤드라인M" pitchFamily="18" charset="-127"/>
                  <a:ea typeface="HY헤드라인M" pitchFamily="18" charset="-127"/>
                </a:rPr>
                <a:t> 작업</a:t>
              </a:r>
              <a:endParaRPr lang="ko-KR" altLang="en-US" b="1" dirty="0"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31" name="오른쪽 화살표 30"/>
          <p:cNvSpPr/>
          <p:nvPr/>
        </p:nvSpPr>
        <p:spPr>
          <a:xfrm>
            <a:off x="10210800" y="3848100"/>
            <a:ext cx="914400" cy="609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11798300" y="5676900"/>
            <a:ext cx="4800600" cy="609600"/>
            <a:chOff x="2438400" y="6515100"/>
            <a:chExt cx="3042634" cy="609600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2438400" y="6515100"/>
              <a:ext cx="2897746" cy="6096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438400" y="6667500"/>
              <a:ext cx="3042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latin typeface="HY헤드라인M" pitchFamily="18" charset="-127"/>
                  <a:ea typeface="HY헤드라인M" pitchFamily="18" charset="-127"/>
                </a:rPr>
                <a:t>완성된 이미지 </a:t>
              </a:r>
              <a:r>
                <a:rPr lang="en-US" altLang="ko-KR" b="1" dirty="0" smtClean="0">
                  <a:latin typeface="HY헤드라인M" pitchFamily="18" charset="-127"/>
                  <a:ea typeface="HY헤드라인M" pitchFamily="18" charset="-127"/>
                </a:rPr>
                <a:t>+ </a:t>
              </a:r>
              <a:r>
                <a:rPr lang="ko-KR" altLang="en-US" b="1" dirty="0" smtClean="0">
                  <a:latin typeface="HY헤드라인M" pitchFamily="18" charset="-127"/>
                  <a:ea typeface="HY헤드라인M" pitchFamily="18" charset="-127"/>
                </a:rPr>
                <a:t>임의의 </a:t>
              </a:r>
              <a:r>
                <a:rPr lang="ko-KR" altLang="en-US" b="1" dirty="0" err="1" smtClean="0">
                  <a:latin typeface="HY헤드라인M" pitchFamily="18" charset="-127"/>
                  <a:ea typeface="HY헤드라인M" pitchFamily="18" charset="-127"/>
                </a:rPr>
                <a:t>딥페이크</a:t>
              </a:r>
              <a:r>
                <a:rPr lang="ko-KR" altLang="en-US" b="1" dirty="0" smtClean="0">
                  <a:latin typeface="HY헤드라인M" pitchFamily="18" charset="-127"/>
                  <a:ea typeface="HY헤드라인M" pitchFamily="18" charset="-127"/>
                </a:rPr>
                <a:t> 사진 표시</a:t>
              </a:r>
              <a:endParaRPr lang="ko-KR" altLang="en-US" b="1" dirty="0"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pic>
        <p:nvPicPr>
          <p:cNvPr id="35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722100" y="3162300"/>
            <a:ext cx="2057943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236700" y="3162300"/>
            <a:ext cx="2062536" cy="2077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7" name="TextBox 36"/>
          <p:cNvSpPr txBox="1"/>
          <p:nvPr/>
        </p:nvSpPr>
        <p:spPr>
          <a:xfrm>
            <a:off x="1905000" y="68961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Web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상에 사용자가 </a:t>
            </a:r>
            <a:r>
              <a:rPr lang="ko-KR" altLang="en-US" dirty="0" err="1" smtClean="0">
                <a:latin typeface="HY헤드라인M" pitchFamily="18" charset="-127"/>
                <a:ea typeface="HY헤드라인M" pitchFamily="18" charset="-127"/>
              </a:rPr>
              <a:t>필터링을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 원하는 사진을 삽입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81800" y="68961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Web</a:t>
            </a:r>
            <a:r>
              <a:rPr lang="ko-KR" altLang="en-US" dirty="0" err="1" smtClean="0">
                <a:latin typeface="HY헤드라인M" pitchFamily="18" charset="-127"/>
                <a:ea typeface="HY헤드라인M" pitchFamily="18" charset="-127"/>
              </a:rPr>
              <a:t>서버내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 err="1" smtClean="0">
                <a:latin typeface="HY헤드라인M" pitchFamily="18" charset="-127"/>
                <a:ea typeface="HY헤드라인M" pitchFamily="18" charset="-127"/>
              </a:rPr>
              <a:t>필터링을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 씌우는 모델 통해 </a:t>
            </a:r>
            <a:r>
              <a:rPr lang="ko-KR" altLang="en-US" dirty="0" err="1" smtClean="0">
                <a:latin typeface="HY헤드라인M" pitchFamily="18" charset="-127"/>
                <a:ea typeface="HY헤드라인M" pitchFamily="18" charset="-127"/>
              </a:rPr>
              <a:t>필터링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 작업 수행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2103100" y="6743700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완료된 사진과 </a:t>
            </a:r>
            <a:r>
              <a:rPr lang="ko-KR" altLang="en-US" dirty="0" err="1" smtClean="0">
                <a:latin typeface="HY헤드라인M" pitchFamily="18" charset="-127"/>
                <a:ea typeface="HY헤드라인M" pitchFamily="18" charset="-127"/>
              </a:rPr>
              <a:t>딥페이크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 모델로 생성해낸 인식을 실패한 사진을 보여주며 사용자의 심리적 안정감을 높여줌 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183714" y="6035503"/>
            <a:ext cx="4683685" cy="1260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74"/>
              </a:lnSpc>
            </a:pPr>
            <a:r>
              <a:rPr lang="ko-KR" altLang="en-US" sz="9214" b="1" spc="-617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cs typeface="Source Han Sans KR Bold"/>
                <a:sym typeface="Source Han Sans KR Bold"/>
              </a:rPr>
              <a:t>기대효과</a:t>
            </a:r>
            <a:endParaRPr lang="en-US" sz="9214" b="1" spc="-617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99068" y="5101802"/>
            <a:ext cx="1267504" cy="436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35"/>
              </a:lnSpc>
              <a:spcBef>
                <a:spcPct val="0"/>
              </a:spcBef>
            </a:pPr>
            <a:r>
              <a:rPr lang="en-US" sz="2811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cs typeface="Telegraf"/>
                <a:sym typeface="Telegraf"/>
              </a:rPr>
              <a:t>Part </a:t>
            </a:r>
            <a:r>
              <a:rPr lang="ko-KR" altLang="en-US" sz="2811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cs typeface="Telegraf"/>
                <a:sym typeface="Telegraf"/>
              </a:rPr>
              <a:t>３</a:t>
            </a:r>
            <a:endParaRPr lang="en-US" sz="2811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Telegraf"/>
              <a:sym typeface="Telegraf"/>
            </a:endParaRPr>
          </a:p>
        </p:txBody>
      </p:sp>
      <p:pic>
        <p:nvPicPr>
          <p:cNvPr id="5122" name="Picture 2" descr="C:\Users\acorn\OneDrive\바탕 화면\images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77800" y="0"/>
            <a:ext cx="5410200" cy="4218966"/>
          </a:xfrm>
          <a:prstGeom prst="rect">
            <a:avLst/>
          </a:prstGeom>
          <a:noFill/>
        </p:spPr>
      </p:pic>
      <p:pic>
        <p:nvPicPr>
          <p:cNvPr id="5123" name="Picture 3" descr="C:\Users\acorn\OneDrive\바탕 화면\다운로드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2800" y="0"/>
            <a:ext cx="4286250" cy="4229353"/>
          </a:xfrm>
          <a:prstGeom prst="rect">
            <a:avLst/>
          </a:prstGeom>
          <a:noFill/>
        </p:spPr>
      </p:pic>
      <p:pic>
        <p:nvPicPr>
          <p:cNvPr id="5125" name="Picture 5" descr="C:\Users\acorn\OneDrive\바탕 화면\a9c05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-1"/>
            <a:ext cx="5715000" cy="424542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600200" y="4305300"/>
            <a:ext cx="1592580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합성이나 조작으로 인한 사생활 침해를 줄이고，</a:t>
            </a:r>
            <a:r>
              <a:rPr lang="en-US" altLang="ko-KR" sz="2000" dirty="0" err="1" smtClean="0">
                <a:latin typeface="HY헤드라인M" pitchFamily="18" charset="-127"/>
                <a:ea typeface="HY헤드라인M" pitchFamily="18" charset="-127"/>
              </a:rPr>
              <a:t>Deepfake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로 인한 사기</a:t>
            </a: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명예훼손</a:t>
            </a: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정치적 </a:t>
            </a:r>
            <a:r>
              <a:rPr lang="ko-KR" altLang="en-US" sz="2000" dirty="0" err="1" smtClean="0">
                <a:latin typeface="HY헤드라인M" pitchFamily="18" charset="-127"/>
                <a:ea typeface="HY헤드라인M" pitchFamily="18" charset="-127"/>
              </a:rPr>
              <a:t>조작등의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 피해를 사전에 차단할 가능성을 높임</a:t>
            </a:r>
            <a:endParaRPr lang="en-US" altLang="ko-KR" sz="2000" dirty="0" smtClean="0">
              <a:latin typeface="HY헤드라인M" pitchFamily="18" charset="-127"/>
              <a:ea typeface="HY헤드라인M" pitchFamily="18" charset="-127"/>
            </a:endParaRPr>
          </a:p>
          <a:p>
            <a:endParaRPr lang="en-US" altLang="ko-KR" sz="2000" dirty="0" smtClean="0">
              <a:latin typeface="HY헤드라인M" pitchFamily="18" charset="-127"/>
              <a:ea typeface="HY헤드라인M" pitchFamily="18" charset="-127"/>
            </a:endParaRPr>
          </a:p>
          <a:p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일반 사용자도 쉽게 사진에 필터를 적용할 수 있는 직관적인 인터페이스를 제공함으로써</a:t>
            </a: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기술적 지식이 없어도 보안을 강화할 수 있음</a:t>
            </a: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.</a:t>
            </a:r>
          </a:p>
          <a:p>
            <a:endParaRPr lang="ko-KR" altLang="en-US" sz="2000" dirty="0" smtClean="0">
              <a:latin typeface="HY헤드라인M" pitchFamily="18" charset="-127"/>
              <a:ea typeface="HY헤드라인M" pitchFamily="18" charset="-127"/>
            </a:endParaRPr>
          </a:p>
          <a:p>
            <a:endParaRPr lang="en-US" altLang="ko-KR" sz="2000" dirty="0"/>
          </a:p>
        </p:txBody>
      </p:sp>
      <p:sp>
        <p:nvSpPr>
          <p:cNvPr id="4" name="AutoShape 4"/>
          <p:cNvSpPr/>
          <p:nvPr/>
        </p:nvSpPr>
        <p:spPr>
          <a:xfrm flipV="1">
            <a:off x="3065278" y="1074277"/>
            <a:ext cx="1430571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197103" y="795626"/>
            <a:ext cx="3736349" cy="480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ko-KR" altLang="en-US" sz="3092" b="1" spc="-197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cs typeface="Source Han Sans KR Bold"/>
                <a:sym typeface="Source Han Sans KR Bold"/>
              </a:rPr>
              <a:t>기대효과</a:t>
            </a:r>
            <a:endParaRPr lang="en-US" sz="3092" b="1" spc="-197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24000" y="3619500"/>
            <a:ext cx="3736349" cy="39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2"/>
              </a:lnSpc>
            </a:pPr>
            <a:r>
              <a:rPr lang="ko-KR" altLang="en-US" sz="2530" b="1" spc="-161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cs typeface="Source Han Sans KR Bold"/>
                <a:sym typeface="Source Han Sans KR Bold"/>
              </a:rPr>
              <a:t>기대효과</a:t>
            </a:r>
            <a:endParaRPr lang="en-US" sz="2530" b="1" spc="-161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Source Han Sans KR Bold"/>
              <a:sym typeface="Source Han Sans KR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574059" y="2055473"/>
            <a:ext cx="15139883" cy="1025944"/>
            <a:chOff x="0" y="0"/>
            <a:chExt cx="3989406" cy="27033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989406" cy="270339"/>
            </a:xfrm>
            <a:custGeom>
              <a:avLst/>
              <a:gdLst/>
              <a:ahLst/>
              <a:cxnLst/>
              <a:rect l="l" t="t" r="r" b="b"/>
              <a:pathLst>
                <a:path w="3989406" h="270339">
                  <a:moveTo>
                    <a:pt x="0" y="0"/>
                  </a:moveTo>
                  <a:lnTo>
                    <a:pt x="3989406" y="0"/>
                  </a:lnTo>
                  <a:lnTo>
                    <a:pt x="3989406" y="270339"/>
                  </a:lnTo>
                  <a:lnTo>
                    <a:pt x="0" y="270339"/>
                  </a:lnTo>
                  <a:close/>
                </a:path>
              </a:pathLst>
            </a:custGeom>
            <a:solidFill>
              <a:srgbClr val="4E4F5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989406" cy="317964"/>
            </a:xfrm>
            <a:prstGeom prst="rect">
              <a:avLst/>
            </a:prstGeom>
          </p:spPr>
          <p:txBody>
            <a:bodyPr lIns="71403" tIns="71403" rIns="71403" bIns="71403" rtlCol="0" anchor="ctr"/>
            <a:lstStyle/>
            <a:p>
              <a:pPr algn="ctr">
                <a:lnSpc>
                  <a:spcPts val="3671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884095" y="2354897"/>
            <a:ext cx="10027786" cy="409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0"/>
              </a:lnSpc>
            </a:pPr>
            <a:r>
              <a:rPr lang="en-US" sz="2792" b="1" spc="-201" dirty="0">
                <a:solidFill>
                  <a:srgbClr val="F4F4F4"/>
                </a:solidFill>
                <a:latin typeface="HY헤드라인M" pitchFamily="18" charset="-127"/>
                <a:ea typeface="HY헤드라인M" pitchFamily="18" charset="-127"/>
                <a:cs typeface="Source Han Sans KR Medium"/>
                <a:sym typeface="Source Han Sans KR Medium"/>
              </a:rPr>
              <a:t>“ </a:t>
            </a:r>
            <a:r>
              <a:rPr lang="ko-KR" altLang="en-US" sz="2792" b="1" spc="-201" dirty="0" smtClean="0">
                <a:solidFill>
                  <a:srgbClr val="F4F4F4"/>
                </a:solidFill>
                <a:latin typeface="HY헤드라인M" pitchFamily="18" charset="-127"/>
                <a:ea typeface="HY헤드라인M" pitchFamily="18" charset="-127"/>
                <a:cs typeface="Source Han Sans KR Medium"/>
                <a:sym typeface="Source Han Sans KR Medium"/>
              </a:rPr>
              <a:t>프라이버시를　보장하고　디지털　</a:t>
            </a:r>
            <a:r>
              <a:rPr lang="ko-KR" altLang="en-US" sz="2792" b="1" spc="-201" dirty="0" err="1" smtClean="0">
                <a:solidFill>
                  <a:srgbClr val="F4F4F4"/>
                </a:solidFill>
                <a:latin typeface="HY헤드라인M" pitchFamily="18" charset="-127"/>
                <a:ea typeface="HY헤드라인M" pitchFamily="18" charset="-127"/>
                <a:cs typeface="Source Han Sans KR Medium"/>
                <a:sym typeface="Source Han Sans KR Medium"/>
              </a:rPr>
              <a:t>콘텐츠의</a:t>
            </a:r>
            <a:r>
              <a:rPr lang="ko-KR" altLang="en-US" sz="2792" b="1" spc="-201" dirty="0" smtClean="0">
                <a:solidFill>
                  <a:srgbClr val="F4F4F4"/>
                </a:solidFill>
                <a:latin typeface="HY헤드라인M" pitchFamily="18" charset="-127"/>
                <a:ea typeface="HY헤드라인M" pitchFamily="18" charset="-127"/>
                <a:cs typeface="Source Han Sans KR Medium"/>
                <a:sym typeface="Source Han Sans KR Medium"/>
              </a:rPr>
              <a:t>　신뢰성　향상</a:t>
            </a:r>
            <a:r>
              <a:rPr lang="en-US" sz="2792" b="1" spc="-201" dirty="0" smtClean="0">
                <a:solidFill>
                  <a:srgbClr val="F4F4F4"/>
                </a:solidFill>
                <a:latin typeface="HY헤드라인M" pitchFamily="18" charset="-127"/>
                <a:ea typeface="HY헤드라인M" pitchFamily="18" charset="-127"/>
                <a:cs typeface="Source Han Sans KR Medium"/>
                <a:sym typeface="Source Han Sans KR Medium"/>
              </a:rPr>
              <a:t>"</a:t>
            </a:r>
            <a:endParaRPr lang="en-US" sz="2792" b="1" spc="-201" dirty="0">
              <a:solidFill>
                <a:srgbClr val="F4F4F4"/>
              </a:solidFill>
              <a:latin typeface="HY헤드라인M" pitchFamily="18" charset="-127"/>
              <a:ea typeface="HY헤드라인M" pitchFamily="18" charset="-127"/>
              <a:cs typeface="Source Han Sans KR Medium"/>
              <a:sym typeface="Source Han Sans KR Medium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1524000" y="5753100"/>
            <a:ext cx="3736349" cy="39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2"/>
              </a:lnSpc>
            </a:pPr>
            <a:r>
              <a:rPr lang="ko-KR" altLang="en-US" sz="2530" b="1" spc="-161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cs typeface="Source Han Sans KR Bold"/>
                <a:sym typeface="Source Han Sans KR Bold"/>
              </a:rPr>
              <a:t>활용가능성</a:t>
            </a:r>
            <a:endParaRPr lang="en-US" sz="2530" b="1" spc="-161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14" name="TextBox 3"/>
          <p:cNvSpPr txBox="1"/>
          <p:nvPr/>
        </p:nvSpPr>
        <p:spPr>
          <a:xfrm>
            <a:off x="1524000" y="6591300"/>
            <a:ext cx="159258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2000" dirty="0" err="1" smtClean="0">
                <a:latin typeface="HY헤드라인M" pitchFamily="18" charset="-127"/>
                <a:ea typeface="HY헤드라인M" pitchFamily="18" charset="-127"/>
              </a:rPr>
              <a:t>페이스북</a:t>
            </a: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2000" dirty="0" err="1" smtClean="0">
                <a:latin typeface="HY헤드라인M" pitchFamily="18" charset="-127"/>
                <a:ea typeface="HY헤드라인M" pitchFamily="18" charset="-127"/>
              </a:rPr>
              <a:t>인스타그램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 같은 플랫폼에 필터 기능을 추가해 사용자가 업로드 전에 사진을 보호할 수 있게 함</a:t>
            </a:r>
          </a:p>
          <a:p>
            <a:endParaRPr lang="en-US" altLang="ko-KR" sz="2000" dirty="0" smtClean="0">
              <a:latin typeface="HY헤드라인M" pitchFamily="18" charset="-127"/>
              <a:ea typeface="HY헤드라인M" pitchFamily="18" charset="-127"/>
            </a:endParaRPr>
          </a:p>
          <a:p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법적 증거로 제출되는 사진이나 영상이 </a:t>
            </a:r>
            <a:r>
              <a:rPr lang="en-US" altLang="ko-KR" sz="2000" dirty="0" err="1" smtClean="0">
                <a:latin typeface="HY헤드라인M" pitchFamily="18" charset="-127"/>
                <a:ea typeface="HY헤드라인M" pitchFamily="18" charset="-127"/>
              </a:rPr>
              <a:t>Deepfake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로 조작되지 않았음을 보장하는 도구로 사용</a:t>
            </a:r>
            <a:endParaRPr lang="en-US" altLang="ko-KR" sz="2000" dirty="0" smtClean="0">
              <a:latin typeface="HY헤드라인M" pitchFamily="18" charset="-127"/>
              <a:ea typeface="HY헤드라인M" pitchFamily="18" charset="-127"/>
            </a:endParaRPr>
          </a:p>
          <a:p>
            <a:endParaRPr lang="en-US" altLang="ko-KR" sz="2000" dirty="0" smtClean="0">
              <a:latin typeface="HY헤드라인M" pitchFamily="18" charset="-127"/>
              <a:ea typeface="HY헤드라인M" pitchFamily="18" charset="-127"/>
            </a:endParaRPr>
          </a:p>
          <a:p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대학이나 연구소에서 </a:t>
            </a: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AI 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윤리</a:t>
            </a: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보안</a:t>
            </a: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2000" dirty="0" err="1" smtClean="0">
                <a:latin typeface="HY헤드라인M" pitchFamily="18" charset="-127"/>
                <a:ea typeface="HY헤드라인M" pitchFamily="18" charset="-127"/>
              </a:rPr>
              <a:t>딥러닝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 취약점 연구를 위한 실험 도구로 활용 가능</a:t>
            </a:r>
            <a:endParaRPr lang="en-US" altLang="ko-KR" sz="2000" dirty="0" smtClean="0">
              <a:latin typeface="HY헤드라인M" pitchFamily="18" charset="-127"/>
              <a:ea typeface="HY헤드라인M" pitchFamily="18" charset="-127"/>
            </a:endParaRPr>
          </a:p>
          <a:p>
            <a:endParaRPr lang="en-US" altLang="ko-KR" sz="2000" dirty="0" smtClean="0"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4933452" y="6782489"/>
            <a:ext cx="9046359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041586" y="3858737"/>
            <a:ext cx="6913999" cy="126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74"/>
              </a:lnSpc>
            </a:pPr>
            <a:r>
              <a:rPr lang="en-US" sz="9214" b="1" spc="-617" dirty="0" err="1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cs typeface="Source Han Sans KR Bold"/>
                <a:sym typeface="Source Han Sans KR Bold"/>
              </a:rPr>
              <a:t>감사합니다</a:t>
            </a:r>
            <a:endParaRPr lang="en-US" sz="9214" b="1" spc="-617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5337688" y="2510"/>
            <a:ext cx="2950312" cy="10281980"/>
          </a:xfrm>
          <a:custGeom>
            <a:avLst/>
            <a:gdLst/>
            <a:ahLst/>
            <a:cxnLst/>
            <a:rect l="l" t="t" r="r" b="b"/>
            <a:pathLst>
              <a:path w="2950312" h="10281980">
                <a:moveTo>
                  <a:pt x="0" y="0"/>
                </a:moveTo>
                <a:lnTo>
                  <a:pt x="2950312" y="0"/>
                </a:lnTo>
                <a:lnTo>
                  <a:pt x="2950312" y="10281980"/>
                </a:lnTo>
                <a:lnTo>
                  <a:pt x="0" y="1028198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 l="-259095" r="-259095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341531" y="4534043"/>
            <a:ext cx="0" cy="1214936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5412317" y="4985879"/>
            <a:ext cx="1429735" cy="346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2"/>
              </a:lnSpc>
              <a:spcBef>
                <a:spcPct val="0"/>
              </a:spcBef>
            </a:pPr>
            <a:r>
              <a:rPr lang="ko-KR" altLang="en-US" sz="2237" b="1" spc="-8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cs typeface="Source Han Sans KR Bold"/>
                <a:sym typeface="Source Han Sans KR Bold"/>
              </a:rPr>
              <a:t>배경</a:t>
            </a:r>
            <a:endParaRPr lang="en-US" sz="2237" b="1" spc="-80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412317" y="4527779"/>
            <a:ext cx="1088897" cy="379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7"/>
              </a:lnSpc>
              <a:spcBef>
                <a:spcPct val="0"/>
              </a:spcBef>
            </a:pPr>
            <a:r>
              <a:rPr lang="en-US" sz="2398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cs typeface="Telegraf"/>
                <a:sym typeface="Telegraf"/>
              </a:rPr>
              <a:t>Part 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97103" y="787028"/>
            <a:ext cx="3736349" cy="436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5"/>
              </a:lnSpc>
            </a:pPr>
            <a:r>
              <a:rPr lang="en-US" sz="2811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cs typeface="Telegraf"/>
                <a:sym typeface="Telegraf"/>
              </a:rPr>
              <a:t>Content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07683" y="1527188"/>
            <a:ext cx="6913999" cy="767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03"/>
              </a:lnSpc>
            </a:pPr>
            <a:r>
              <a:rPr lang="en-US" sz="5622" b="1" spc="-376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cs typeface="Source Han Sans KR Bold"/>
                <a:sym typeface="Source Han Sans KR Bold"/>
              </a:rPr>
              <a:t>목차</a:t>
            </a:r>
          </a:p>
        </p:txBody>
      </p:sp>
      <p:sp>
        <p:nvSpPr>
          <p:cNvPr id="26" name="AutoShape 2"/>
          <p:cNvSpPr/>
          <p:nvPr/>
        </p:nvSpPr>
        <p:spPr>
          <a:xfrm>
            <a:off x="10006414" y="4540164"/>
            <a:ext cx="0" cy="1214936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6"/>
          <p:cNvSpPr txBox="1"/>
          <p:nvPr/>
        </p:nvSpPr>
        <p:spPr>
          <a:xfrm>
            <a:off x="8077200" y="4992000"/>
            <a:ext cx="1429735" cy="346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2"/>
              </a:lnSpc>
              <a:spcBef>
                <a:spcPct val="0"/>
              </a:spcBef>
            </a:pPr>
            <a:r>
              <a:rPr lang="ko-KR" altLang="en-US" sz="2237" b="1" spc="-8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cs typeface="Source Han Sans KR Bold"/>
                <a:sym typeface="Source Han Sans KR Bold"/>
              </a:rPr>
              <a:t>프로세스</a:t>
            </a:r>
            <a:endParaRPr lang="en-US" sz="2237" b="1" spc="-80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28" name="TextBox 11"/>
          <p:cNvSpPr txBox="1"/>
          <p:nvPr/>
        </p:nvSpPr>
        <p:spPr>
          <a:xfrm>
            <a:off x="8077200" y="4533900"/>
            <a:ext cx="1088897" cy="379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7"/>
              </a:lnSpc>
              <a:spcBef>
                <a:spcPct val="0"/>
              </a:spcBef>
            </a:pPr>
            <a:r>
              <a:rPr lang="en-US" sz="2398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cs typeface="Telegraf"/>
                <a:sym typeface="Telegraf"/>
              </a:rPr>
              <a:t>Part </a:t>
            </a:r>
            <a:r>
              <a:rPr lang="en-US" sz="2398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cs typeface="Telegraf"/>
                <a:sym typeface="Telegraf"/>
              </a:rPr>
              <a:t>2</a:t>
            </a:r>
            <a:endParaRPr lang="en-US" sz="2398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Telegraf"/>
              <a:sym typeface="Telegraf"/>
            </a:endParaRPr>
          </a:p>
        </p:txBody>
      </p:sp>
      <p:sp>
        <p:nvSpPr>
          <p:cNvPr id="29" name="AutoShape 2"/>
          <p:cNvSpPr/>
          <p:nvPr/>
        </p:nvSpPr>
        <p:spPr>
          <a:xfrm>
            <a:off x="12673414" y="4539264"/>
            <a:ext cx="0" cy="1214936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TextBox 6"/>
          <p:cNvSpPr txBox="1"/>
          <p:nvPr/>
        </p:nvSpPr>
        <p:spPr>
          <a:xfrm>
            <a:off x="10744200" y="4991100"/>
            <a:ext cx="1429735" cy="346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2"/>
              </a:lnSpc>
              <a:spcBef>
                <a:spcPct val="0"/>
              </a:spcBef>
            </a:pPr>
            <a:r>
              <a:rPr lang="ko-KR" altLang="en-US" sz="2237" b="1" spc="-8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cs typeface="Source Han Sans KR Bold"/>
                <a:sym typeface="Source Han Sans KR Bold"/>
              </a:rPr>
              <a:t>기대효과</a:t>
            </a:r>
            <a:endParaRPr lang="en-US" sz="2237" b="1" spc="-80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31" name="TextBox 11"/>
          <p:cNvSpPr txBox="1"/>
          <p:nvPr/>
        </p:nvSpPr>
        <p:spPr>
          <a:xfrm>
            <a:off x="10744200" y="4533000"/>
            <a:ext cx="1088897" cy="379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7"/>
              </a:lnSpc>
              <a:spcBef>
                <a:spcPct val="0"/>
              </a:spcBef>
            </a:pPr>
            <a:r>
              <a:rPr lang="en-US" sz="2398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cs typeface="Telegraf"/>
                <a:sym typeface="Telegraf"/>
              </a:rPr>
              <a:t>Part </a:t>
            </a:r>
            <a:r>
              <a:rPr lang="en-US" sz="2398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cs typeface="Telegraf"/>
                <a:sym typeface="Telegraf"/>
              </a:rPr>
              <a:t>3</a:t>
            </a:r>
            <a:endParaRPr lang="en-US" sz="2398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Telegraf"/>
              <a:sym typeface="Telegraf"/>
            </a:endParaRPr>
          </a:p>
        </p:txBody>
      </p:sp>
      <p:sp>
        <p:nvSpPr>
          <p:cNvPr id="35" name="AutoShape 2"/>
          <p:cNvSpPr/>
          <p:nvPr/>
        </p:nvSpPr>
        <p:spPr>
          <a:xfrm>
            <a:off x="4724400" y="4533900"/>
            <a:ext cx="0" cy="1214936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1183715" y="6035503"/>
            <a:ext cx="2328880" cy="124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74"/>
              </a:lnSpc>
            </a:pPr>
            <a:r>
              <a:rPr lang="ko-KR" altLang="en-US" sz="9214" b="1" spc="-617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cs typeface="Source Han Sans KR Bold"/>
                <a:sym typeface="Source Han Sans KR Bold"/>
              </a:rPr>
              <a:t>배경</a:t>
            </a:r>
            <a:endParaRPr lang="en-US" sz="9214" b="1" spc="-617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99068" y="5101802"/>
            <a:ext cx="1267504" cy="436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35"/>
              </a:lnSpc>
              <a:spcBef>
                <a:spcPct val="0"/>
              </a:spcBef>
            </a:pPr>
            <a:r>
              <a:rPr lang="en-US" sz="2811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cs typeface="Telegraf"/>
                <a:sym typeface="Telegraf"/>
              </a:rPr>
              <a:t>Part 1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t="4360" b="34599"/>
          <a:stretch>
            <a:fillRect/>
          </a:stretch>
        </p:blipFill>
        <p:spPr bwMode="auto">
          <a:xfrm>
            <a:off x="0" y="0"/>
            <a:ext cx="18288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065278" y="1074277"/>
            <a:ext cx="1430571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197103" y="795626"/>
            <a:ext cx="3736349" cy="480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 dirty="0" err="1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cs typeface="Source Han Sans KR Bold"/>
                <a:sym typeface="Source Han Sans KR Bold"/>
              </a:rPr>
              <a:t>Deepfake</a:t>
            </a:r>
            <a:endParaRPr lang="en-US" sz="3092" b="1" spc="-197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Source Han Sans KR Bold"/>
              <a:sym typeface="Source Han Sans KR Bold"/>
            </a:endParaRPr>
          </a:p>
        </p:txBody>
      </p:sp>
      <p:pic>
        <p:nvPicPr>
          <p:cNvPr id="2050" name="Picture 2" descr="C:\Users\acorn\OneDrive\바탕 화면\deepfake-soci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3695700"/>
            <a:ext cx="7255988" cy="3797300"/>
          </a:xfrm>
          <a:prstGeom prst="rect">
            <a:avLst/>
          </a:prstGeom>
          <a:noFill/>
        </p:spPr>
      </p:pic>
      <p:sp>
        <p:nvSpPr>
          <p:cNvPr id="12" name="TextBox 9"/>
          <p:cNvSpPr txBox="1"/>
          <p:nvPr/>
        </p:nvSpPr>
        <p:spPr>
          <a:xfrm>
            <a:off x="8915400" y="3619500"/>
            <a:ext cx="3736349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2"/>
              </a:lnSpc>
            </a:pPr>
            <a:r>
              <a:rPr lang="en-US" sz="4000" b="1" spc="-161" dirty="0" err="1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cs typeface="Source Han Sans KR Bold"/>
                <a:sym typeface="Source Han Sans KR Bold"/>
              </a:rPr>
              <a:t>Deepfake</a:t>
            </a:r>
            <a:r>
              <a:rPr lang="ko-KR" altLang="en-US" sz="4000" b="1" spc="-161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cs typeface="Source Han Sans KR Bold"/>
                <a:sym typeface="Source Han Sans KR Bold"/>
              </a:rPr>
              <a:t>란</a:t>
            </a:r>
            <a:r>
              <a:rPr lang="en-US" altLang="ko-KR" sz="4000" b="1" spc="-161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cs typeface="Source Han Sans KR Bold"/>
                <a:sym typeface="Source Han Sans KR Bold"/>
              </a:rPr>
              <a:t>?</a:t>
            </a:r>
            <a:endParaRPr lang="en-US" sz="2530" b="1" spc="-161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915400" y="4305300"/>
            <a:ext cx="7956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>
                <a:latin typeface="HY헤드라인M" pitchFamily="18" charset="-127"/>
                <a:ea typeface="HY헤드라인M" pitchFamily="18" charset="-127"/>
              </a:rPr>
              <a:t>딥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 러닝과 가짜의 혼성어로 인공 지능을 기반으로 한 인간 이미지 합성 기술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143000" y="6591300"/>
            <a:ext cx="7895839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1600" dirty="0" smtClean="0">
                <a:latin typeface="HY헤드라인M" pitchFamily="18" charset="-127"/>
                <a:ea typeface="HY헤드라인M" pitchFamily="18" charset="-127"/>
              </a:rPr>
              <a:t>지인이나 사회관계 </a:t>
            </a:r>
            <a:r>
              <a:rPr lang="ko-KR" altLang="en-US" sz="1600" dirty="0" err="1" smtClean="0">
                <a:latin typeface="HY헤드라인M" pitchFamily="18" charset="-127"/>
                <a:ea typeface="HY헤드라인M" pitchFamily="18" charset="-127"/>
              </a:rPr>
              <a:t>망서비스</a:t>
            </a:r>
            <a:r>
              <a:rPr lang="en-US" altLang="ko-KR" sz="1600" dirty="0" smtClean="0">
                <a:latin typeface="HY헤드라인M" pitchFamily="18" charset="-127"/>
                <a:ea typeface="HY헤드라인M" pitchFamily="18" charset="-127"/>
              </a:rPr>
              <a:t>(SNS) </a:t>
            </a:r>
            <a:r>
              <a:rPr lang="ko-KR" altLang="en-US" sz="1600" dirty="0" smtClean="0">
                <a:latin typeface="HY헤드라인M" pitchFamily="18" charset="-127"/>
                <a:ea typeface="HY헤드라인M" pitchFamily="18" charset="-127"/>
              </a:rPr>
              <a:t>이용자의 사진을 합성해 만든 </a:t>
            </a:r>
            <a:r>
              <a:rPr lang="en-US" altLang="ko-KR" sz="1600" dirty="0" smtClean="0">
                <a:latin typeface="HY헤드라인M" pitchFamily="18" charset="-127"/>
                <a:ea typeface="HY헤드라인M" pitchFamily="18" charset="-127"/>
              </a:rPr>
              <a:t>'</a:t>
            </a:r>
            <a:r>
              <a:rPr lang="ko-KR" altLang="en-US" sz="1600" dirty="0" err="1" smtClean="0">
                <a:latin typeface="HY헤드라인M" pitchFamily="18" charset="-127"/>
                <a:ea typeface="HY헤드라인M" pitchFamily="18" charset="-127"/>
              </a:rPr>
              <a:t>딥페이크</a:t>
            </a:r>
            <a:r>
              <a:rPr lang="en-US" altLang="ko-KR" sz="1600" dirty="0" smtClean="0">
                <a:latin typeface="HY헤드라인M" pitchFamily="18" charset="-127"/>
                <a:ea typeface="HY헤드라인M" pitchFamily="18" charset="-127"/>
              </a:rPr>
              <a:t>’</a:t>
            </a:r>
            <a:r>
              <a:rPr lang="ko-KR" altLang="en-US" sz="1600" dirty="0" smtClean="0">
                <a:latin typeface="HY헤드라인M" pitchFamily="18" charset="-127"/>
                <a:ea typeface="HY헤드라인M" pitchFamily="18" charset="-127"/>
              </a:rPr>
              <a:t>영상물로 인한 피해자 </a:t>
            </a:r>
            <a:r>
              <a:rPr lang="en-US" altLang="ko-KR" sz="1600" dirty="0" smtClean="0">
                <a:latin typeface="HY헤드라인M" pitchFamily="18" charset="-127"/>
                <a:ea typeface="HY헤드라인M" pitchFamily="18" charset="-127"/>
              </a:rPr>
              <a:t>3</a:t>
            </a:r>
            <a:r>
              <a:rPr lang="ko-KR" altLang="en-US" sz="1600" dirty="0" smtClean="0">
                <a:latin typeface="HY헤드라인M" pitchFamily="18" charset="-127"/>
                <a:ea typeface="HY헤드라인M" pitchFamily="18" charset="-127"/>
              </a:rPr>
              <a:t>명 가운데 </a:t>
            </a:r>
            <a:r>
              <a:rPr lang="en-US" altLang="ko-KR" sz="1600" dirty="0" smtClean="0">
                <a:latin typeface="HY헤드라인M" pitchFamily="18" charset="-127"/>
                <a:ea typeface="HY헤드라인M" pitchFamily="18" charset="-127"/>
              </a:rPr>
              <a:t>1</a:t>
            </a:r>
            <a:r>
              <a:rPr lang="ko-KR" altLang="en-US" sz="1600" dirty="0" smtClean="0">
                <a:latin typeface="HY헤드라인M" pitchFamily="18" charset="-127"/>
                <a:ea typeface="HY헤드라인M" pitchFamily="18" charset="-127"/>
              </a:rPr>
              <a:t>명 이상은 </a:t>
            </a:r>
            <a:r>
              <a:rPr lang="ko-KR" altLang="en-US" sz="1600" b="1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미성년자</a:t>
            </a:r>
            <a:r>
              <a:rPr lang="ko-KR" altLang="en-US" sz="1600" dirty="0" smtClean="0">
                <a:latin typeface="HY헤드라인M" pitchFamily="18" charset="-127"/>
                <a:ea typeface="HY헤드라인M" pitchFamily="18" charset="-127"/>
              </a:rPr>
              <a:t>인 것으로 나타났다</a:t>
            </a:r>
            <a:r>
              <a:rPr lang="en-US" altLang="ko-KR" sz="1600" dirty="0" smtClean="0">
                <a:latin typeface="HY헤드라인M" pitchFamily="18" charset="-127"/>
                <a:ea typeface="HY헤드라인M" pitchFamily="18" charset="-127"/>
              </a:rPr>
              <a:t>.</a:t>
            </a:r>
          </a:p>
          <a:p>
            <a:endParaRPr lang="en-US" altLang="ko-KR" sz="1600" dirty="0" smtClean="0">
              <a:latin typeface="HY헤드라인M" pitchFamily="18" charset="-127"/>
              <a:ea typeface="HY헤드라인M" pitchFamily="18" charset="-127"/>
            </a:endParaRPr>
          </a:p>
          <a:p>
            <a:r>
              <a:rPr lang="en-US" altLang="ko-KR" sz="1600" dirty="0" smtClean="0">
                <a:latin typeface="HY헤드라인M" pitchFamily="18" charset="-127"/>
                <a:ea typeface="HY헤드라인M" pitchFamily="18" charset="-127"/>
              </a:rPr>
              <a:t>28</a:t>
            </a:r>
            <a:r>
              <a:rPr lang="ko-KR" altLang="en-US" sz="1600" dirty="0" smtClean="0">
                <a:latin typeface="HY헤드라인M" pitchFamily="18" charset="-127"/>
                <a:ea typeface="HY헤드라인M" pitchFamily="18" charset="-127"/>
              </a:rPr>
              <a:t>일 여성가족부 산하 한국여성인권진흥원에 따르면 올해 </a:t>
            </a:r>
            <a:r>
              <a:rPr lang="en-US" altLang="ko-KR" sz="1600" dirty="0" smtClean="0">
                <a:latin typeface="HY헤드라인M" pitchFamily="18" charset="-127"/>
                <a:ea typeface="HY헤드라인M" pitchFamily="18" charset="-127"/>
              </a:rPr>
              <a:t>1</a:t>
            </a:r>
            <a:r>
              <a:rPr lang="ko-KR" altLang="en-US" sz="1600" dirty="0" smtClean="0">
                <a:latin typeface="HY헤드라인M" pitchFamily="18" charset="-127"/>
                <a:ea typeface="HY헤드라인M" pitchFamily="18" charset="-127"/>
              </a:rPr>
              <a:t>월 </a:t>
            </a:r>
            <a:r>
              <a:rPr lang="en-US" altLang="ko-KR" sz="1600" dirty="0" smtClean="0">
                <a:latin typeface="HY헤드라인M" pitchFamily="18" charset="-127"/>
                <a:ea typeface="HY헤드라인M" pitchFamily="18" charset="-127"/>
              </a:rPr>
              <a:t>1</a:t>
            </a:r>
            <a:r>
              <a:rPr lang="ko-KR" altLang="en-US" sz="1600" dirty="0" smtClean="0">
                <a:latin typeface="HY헤드라인M" pitchFamily="18" charset="-127"/>
                <a:ea typeface="HY헤드라인M" pitchFamily="18" charset="-127"/>
              </a:rPr>
              <a:t>일부터 </a:t>
            </a:r>
            <a:r>
              <a:rPr lang="en-US" altLang="ko-KR" sz="1600" dirty="0" smtClean="0">
                <a:latin typeface="HY헤드라인M" pitchFamily="18" charset="-127"/>
                <a:ea typeface="HY헤드라인M" pitchFamily="18" charset="-127"/>
              </a:rPr>
              <a:t>8</a:t>
            </a:r>
            <a:r>
              <a:rPr lang="ko-KR" altLang="en-US" sz="1600" dirty="0" smtClean="0">
                <a:latin typeface="HY헤드라인M" pitchFamily="18" charset="-127"/>
                <a:ea typeface="HY헤드라인M" pitchFamily="18" charset="-127"/>
              </a:rPr>
              <a:t>월 </a:t>
            </a:r>
            <a:r>
              <a:rPr lang="en-US" altLang="ko-KR" sz="1600" dirty="0" smtClean="0">
                <a:latin typeface="HY헤드라인M" pitchFamily="18" charset="-127"/>
                <a:ea typeface="HY헤드라인M" pitchFamily="18" charset="-127"/>
              </a:rPr>
              <a:t>25</a:t>
            </a:r>
            <a:r>
              <a:rPr lang="ko-KR" altLang="en-US" sz="1600" dirty="0" smtClean="0">
                <a:latin typeface="HY헤드라인M" pitchFamily="18" charset="-127"/>
                <a:ea typeface="HY헤드라인M" pitchFamily="18" charset="-127"/>
              </a:rPr>
              <a:t>일까지 디지털 성범죄 피해자 지원센터로부터 </a:t>
            </a:r>
            <a:r>
              <a:rPr lang="ko-KR" altLang="en-US" sz="1600" dirty="0" err="1" smtClean="0">
                <a:latin typeface="HY헤드라인M" pitchFamily="18" charset="-127"/>
                <a:ea typeface="HY헤드라인M" pitchFamily="18" charset="-127"/>
              </a:rPr>
              <a:t>딥페이크</a:t>
            </a:r>
            <a:r>
              <a:rPr lang="ko-KR" altLang="en-US" sz="1600" dirty="0" smtClean="0">
                <a:latin typeface="HY헤드라인M" pitchFamily="18" charset="-127"/>
                <a:ea typeface="HY헤드라인M" pitchFamily="18" charset="-127"/>
              </a:rPr>
              <a:t> 피해 지원을 요청한 </a:t>
            </a:r>
            <a:r>
              <a:rPr lang="en-US" altLang="ko-KR" sz="1600" dirty="0" smtClean="0">
                <a:latin typeface="HY헤드라인M" pitchFamily="18" charset="-127"/>
                <a:ea typeface="HY헤드라인M" pitchFamily="18" charset="-127"/>
              </a:rPr>
              <a:t>781</a:t>
            </a:r>
            <a:r>
              <a:rPr lang="ko-KR" altLang="en-US" sz="1600" dirty="0" smtClean="0">
                <a:latin typeface="HY헤드라인M" pitchFamily="18" charset="-127"/>
                <a:ea typeface="HY헤드라인M" pitchFamily="18" charset="-127"/>
              </a:rPr>
              <a:t>명 가운데 </a:t>
            </a:r>
            <a:r>
              <a:rPr lang="en-US" altLang="ko-KR" sz="1600" b="1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36.9%(288</a:t>
            </a:r>
            <a:r>
              <a:rPr lang="ko-KR" altLang="en-US" sz="1600" b="1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명</a:t>
            </a:r>
            <a:r>
              <a:rPr lang="en-US" altLang="ko-KR" sz="1600" b="1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)</a:t>
            </a:r>
            <a:r>
              <a:rPr lang="ko-KR" altLang="en-US" sz="1600" b="1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는 </a:t>
            </a:r>
            <a:r>
              <a:rPr lang="en-US" altLang="ko-KR" sz="1600" b="1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10</a:t>
            </a:r>
            <a:r>
              <a:rPr lang="ko-KR" altLang="en-US" sz="1600" b="1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대 이하였다</a:t>
            </a:r>
            <a:r>
              <a:rPr lang="en-US" altLang="ko-KR" sz="1600" dirty="0" smtClean="0">
                <a:latin typeface="HY헤드라인M" pitchFamily="18" charset="-127"/>
                <a:ea typeface="HY헤드라인M" pitchFamily="18" charset="-127"/>
              </a:rPr>
              <a:t>.</a:t>
            </a:r>
            <a:endParaRPr lang="en-US" altLang="ko-KR" sz="16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829800" y="6438900"/>
            <a:ext cx="7437646" cy="242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1"/>
              </a:lnSpc>
              <a:spcBef>
                <a:spcPct val="0"/>
              </a:spcBef>
            </a:pPr>
            <a:r>
              <a:rPr lang="ko-KR" altLang="en-US" sz="1600" dirty="0" err="1" smtClean="0">
                <a:latin typeface="HY헤드라인M" pitchFamily="18" charset="-127"/>
                <a:ea typeface="HY헤드라인M" pitchFamily="18" charset="-127"/>
              </a:rPr>
              <a:t>시큐리티</a:t>
            </a:r>
            <a:r>
              <a:rPr lang="ko-KR" altLang="en-US" sz="1600" dirty="0" smtClean="0">
                <a:latin typeface="HY헤드라인M" pitchFamily="18" charset="-127"/>
                <a:ea typeface="HY헤드라인M" pitchFamily="18" charset="-127"/>
              </a:rPr>
              <a:t> 히어로의 ‘</a:t>
            </a:r>
            <a:r>
              <a:rPr lang="en-US" altLang="ko-KR" sz="1600" dirty="0" smtClean="0">
                <a:latin typeface="HY헤드라인M" pitchFamily="18" charset="-127"/>
                <a:ea typeface="HY헤드라인M" pitchFamily="18" charset="-127"/>
              </a:rPr>
              <a:t>2023 </a:t>
            </a:r>
            <a:r>
              <a:rPr lang="ko-KR" altLang="en-US" sz="1600" dirty="0" err="1" smtClean="0">
                <a:latin typeface="HY헤드라인M" pitchFamily="18" charset="-127"/>
                <a:ea typeface="HY헤드라인M" pitchFamily="18" charset="-127"/>
              </a:rPr>
              <a:t>딥페이크</a:t>
            </a:r>
            <a:r>
              <a:rPr lang="ko-KR" altLang="en-US" sz="1600" dirty="0" smtClean="0">
                <a:latin typeface="HY헤드라인M" pitchFamily="18" charset="-127"/>
                <a:ea typeface="HY헤드라인M" pitchFamily="18" charset="-127"/>
              </a:rPr>
              <a:t> 현황 보고서’에 따르면 </a:t>
            </a:r>
            <a:r>
              <a:rPr lang="ko-KR" altLang="en-US" sz="1600" dirty="0" err="1" smtClean="0">
                <a:latin typeface="HY헤드라인M" pitchFamily="18" charset="-127"/>
                <a:ea typeface="HY헤드라인M" pitchFamily="18" charset="-127"/>
              </a:rPr>
              <a:t>딥페이크</a:t>
            </a:r>
            <a:r>
              <a:rPr lang="ko-KR" altLang="en-US" sz="16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600" dirty="0" err="1" smtClean="0">
                <a:latin typeface="HY헤드라인M" pitchFamily="18" charset="-127"/>
                <a:ea typeface="HY헤드라인M" pitchFamily="18" charset="-127"/>
              </a:rPr>
              <a:t>성착취물에</a:t>
            </a:r>
            <a:r>
              <a:rPr lang="ko-KR" altLang="en-US" sz="1600" dirty="0" smtClean="0">
                <a:latin typeface="HY헤드라인M" pitchFamily="18" charset="-127"/>
                <a:ea typeface="HY헤드라인M" pitchFamily="18" charset="-127"/>
              </a:rPr>
              <a:t> 가장 취약한 </a:t>
            </a:r>
            <a:r>
              <a:rPr lang="ko-KR" altLang="en-US" sz="1600" b="1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국가 </a:t>
            </a:r>
            <a:r>
              <a:rPr lang="en-US" altLang="ko-KR" sz="1600" b="1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1</a:t>
            </a:r>
            <a:r>
              <a:rPr lang="ko-KR" altLang="en-US" sz="1600" b="1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위가 한국</a:t>
            </a:r>
            <a:r>
              <a:rPr lang="ko-KR" altLang="en-US" sz="1600" dirty="0" smtClean="0">
                <a:latin typeface="HY헤드라인M" pitchFamily="18" charset="-127"/>
                <a:ea typeface="HY헤드라인M" pitchFamily="18" charset="-127"/>
              </a:rPr>
              <a:t>이었다</a:t>
            </a:r>
            <a:r>
              <a:rPr lang="en-US" altLang="ko-KR" sz="1600" dirty="0" smtClean="0">
                <a:latin typeface="HY헤드라인M" pitchFamily="18" charset="-127"/>
                <a:ea typeface="HY헤드라인M" pitchFamily="18" charset="-127"/>
              </a:rPr>
              <a:t>. </a:t>
            </a:r>
            <a:r>
              <a:rPr lang="ko-KR" altLang="en-US" sz="1600" dirty="0" smtClean="0">
                <a:latin typeface="HY헤드라인M" pitchFamily="18" charset="-127"/>
                <a:ea typeface="HY헤드라인M" pitchFamily="18" charset="-127"/>
              </a:rPr>
              <a:t>경찰청은 지난해 검거된 허위영상물 피의자는 </a:t>
            </a:r>
            <a:r>
              <a:rPr lang="en-US" altLang="ko-KR" sz="1600" dirty="0" smtClean="0">
                <a:latin typeface="HY헤드라인M" pitchFamily="18" charset="-127"/>
                <a:ea typeface="HY헤드라인M" pitchFamily="18" charset="-127"/>
              </a:rPr>
              <a:t>120</a:t>
            </a:r>
            <a:r>
              <a:rPr lang="ko-KR" altLang="en-US" sz="1600" dirty="0" smtClean="0">
                <a:latin typeface="HY헤드라인M" pitchFamily="18" charset="-127"/>
                <a:ea typeface="HY헤드라인M" pitchFamily="18" charset="-127"/>
              </a:rPr>
              <a:t>명</a:t>
            </a:r>
            <a:r>
              <a:rPr lang="en-US" altLang="ko-KR" sz="160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600" dirty="0" smtClean="0">
                <a:latin typeface="HY헤드라인M" pitchFamily="18" charset="-127"/>
                <a:ea typeface="HY헤드라인M" pitchFamily="18" charset="-127"/>
              </a:rPr>
              <a:t>그 가운데 </a:t>
            </a:r>
            <a:r>
              <a:rPr lang="en-US" altLang="ko-KR" sz="1600" b="1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10</a:t>
            </a:r>
            <a:r>
              <a:rPr lang="ko-KR" altLang="en-US" sz="1600" b="1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대</a:t>
            </a:r>
            <a:r>
              <a:rPr lang="ko-KR" altLang="en-US" sz="1600" dirty="0" smtClean="0">
                <a:latin typeface="HY헤드라인M" pitchFamily="18" charset="-127"/>
                <a:ea typeface="HY헤드라인M" pitchFamily="18" charset="-127"/>
              </a:rPr>
              <a:t>가 무려 </a:t>
            </a:r>
            <a:r>
              <a:rPr lang="en-US" altLang="ko-KR" sz="1600" dirty="0" smtClean="0">
                <a:latin typeface="HY헤드라인M" pitchFamily="18" charset="-127"/>
                <a:ea typeface="HY헤드라인M" pitchFamily="18" charset="-127"/>
              </a:rPr>
              <a:t>91</a:t>
            </a:r>
            <a:r>
              <a:rPr lang="ko-KR" altLang="en-US" sz="1600" dirty="0" smtClean="0">
                <a:latin typeface="HY헤드라인M" pitchFamily="18" charset="-127"/>
                <a:ea typeface="HY헤드라인M" pitchFamily="18" charset="-127"/>
              </a:rPr>
              <a:t>명이나 포함됐다고 밝혔다</a:t>
            </a:r>
            <a:r>
              <a:rPr lang="en-US" altLang="ko-KR" sz="1600" dirty="0" smtClean="0">
                <a:latin typeface="HY헤드라인M" pitchFamily="18" charset="-127"/>
                <a:ea typeface="HY헤드라인M" pitchFamily="18" charset="-127"/>
              </a:rPr>
              <a:t>.</a:t>
            </a:r>
            <a:r>
              <a:rPr lang="ko-KR" altLang="en-US" sz="1600" dirty="0" smtClean="0"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ko-KR" altLang="en-US" sz="1600" dirty="0" smtClean="0"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sz="1600" dirty="0" smtClean="0"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ko-KR" altLang="en-US" sz="1600" dirty="0" smtClean="0"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sz="1600" dirty="0" smtClean="0">
                <a:latin typeface="HY헤드라인M" pitchFamily="18" charset="-127"/>
                <a:ea typeface="HY헤드라인M" pitchFamily="18" charset="-127"/>
              </a:rPr>
              <a:t>전문가들은 청소년들의 </a:t>
            </a:r>
            <a:r>
              <a:rPr lang="ko-KR" altLang="en-US" sz="1600" dirty="0" err="1" smtClean="0">
                <a:latin typeface="HY헤드라인M" pitchFamily="18" charset="-127"/>
                <a:ea typeface="HY헤드라인M" pitchFamily="18" charset="-127"/>
              </a:rPr>
              <a:t>딥페이크</a:t>
            </a:r>
            <a:r>
              <a:rPr lang="ko-KR" altLang="en-US" sz="1600" dirty="0" smtClean="0">
                <a:latin typeface="HY헤드라인M" pitchFamily="18" charset="-127"/>
                <a:ea typeface="HY헤드라인M" pitchFamily="18" charset="-127"/>
              </a:rPr>
              <a:t> 범죄가 증가하는 배경으로 첫 번째</a:t>
            </a:r>
            <a:r>
              <a:rPr lang="en-US" altLang="ko-KR" sz="160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600" dirty="0" smtClean="0">
                <a:latin typeface="HY헤드라인M" pitchFamily="18" charset="-127"/>
                <a:ea typeface="HY헤드라인M" pitchFamily="18" charset="-127"/>
              </a:rPr>
              <a:t>청소년들 사이에서 </a:t>
            </a:r>
            <a:r>
              <a:rPr lang="ko-KR" altLang="en-US" sz="1600" dirty="0" err="1" smtClean="0">
                <a:latin typeface="HY헤드라인M" pitchFamily="18" charset="-127"/>
                <a:ea typeface="HY헤드라인M" pitchFamily="18" charset="-127"/>
              </a:rPr>
              <a:t>딥페이크가</a:t>
            </a:r>
            <a:r>
              <a:rPr lang="ko-KR" altLang="en-US" sz="1600" dirty="0" smtClean="0">
                <a:latin typeface="HY헤드라인M" pitchFamily="18" charset="-127"/>
                <a:ea typeface="HY헤드라인M" pitchFamily="18" charset="-127"/>
              </a:rPr>
              <a:t> 범죄라는 인식은 존재하지만</a:t>
            </a:r>
            <a:r>
              <a:rPr lang="en-US" altLang="ko-KR" sz="160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600" dirty="0" smtClean="0">
                <a:latin typeface="HY헤드라인M" pitchFamily="18" charset="-127"/>
                <a:ea typeface="HY헤드라인M" pitchFamily="18" charset="-127"/>
              </a:rPr>
              <a:t>처벌이 약하고 붙잡힐 염려가 없다는 인식이 확산돼 왔다는 점</a:t>
            </a:r>
            <a:r>
              <a:rPr lang="en-US" altLang="ko-KR" sz="160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600" dirty="0" smtClean="0">
                <a:latin typeface="HY헤드라인M" pitchFamily="18" charset="-127"/>
                <a:ea typeface="HY헤드라인M" pitchFamily="18" charset="-127"/>
              </a:rPr>
              <a:t>두 번째는 </a:t>
            </a:r>
            <a:r>
              <a:rPr lang="ko-KR" altLang="en-US" sz="1600" dirty="0" err="1" smtClean="0">
                <a:latin typeface="HY헤드라인M" pitchFamily="18" charset="-127"/>
                <a:ea typeface="HY헤드라인M" pitchFamily="18" charset="-127"/>
              </a:rPr>
              <a:t>딥페이크</a:t>
            </a:r>
            <a:r>
              <a:rPr lang="ko-KR" altLang="en-US" sz="1600" dirty="0" smtClean="0">
                <a:latin typeface="HY헤드라인M" pitchFamily="18" charset="-127"/>
                <a:ea typeface="HY헤드라인M" pitchFamily="18" charset="-127"/>
              </a:rPr>
              <a:t> 생성물을 손쉽게 만들 수 있는 도구의 확산이 꼽힌다</a:t>
            </a:r>
            <a:r>
              <a:rPr lang="en-US" altLang="ko-KR" sz="1600" dirty="0" smtClean="0">
                <a:latin typeface="HY헤드라인M" pitchFamily="18" charset="-127"/>
                <a:ea typeface="HY헤드라인M" pitchFamily="18" charset="-127"/>
              </a:rPr>
              <a:t>.</a:t>
            </a:r>
            <a:endParaRPr lang="en-US" sz="1708" spc="-29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Source Han Sans KR"/>
              <a:sym typeface="Source Han Sans KR"/>
            </a:endParaRPr>
          </a:p>
        </p:txBody>
      </p:sp>
      <p:sp>
        <p:nvSpPr>
          <p:cNvPr id="7" name="AutoShape 7"/>
          <p:cNvSpPr/>
          <p:nvPr/>
        </p:nvSpPr>
        <p:spPr>
          <a:xfrm flipV="1">
            <a:off x="4722341" y="1074277"/>
            <a:ext cx="12648649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197103" y="795626"/>
            <a:ext cx="3736349" cy="480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ko-KR" altLang="en-US" sz="3092" b="1" spc="-197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cs typeface="Source Han Sans KR Bold"/>
                <a:sym typeface="Source Han Sans KR Bold"/>
              </a:rPr>
              <a:t>배경</a:t>
            </a:r>
            <a:endParaRPr lang="en-US" sz="3092" b="1" spc="-197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43000" y="5905500"/>
            <a:ext cx="4517897" cy="39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2"/>
              </a:lnSpc>
            </a:pPr>
            <a:r>
              <a:rPr lang="ko-KR" altLang="en-US" sz="2530" b="1" spc="-161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cs typeface="Source Han Sans KR Bold"/>
                <a:sym typeface="Source Han Sans KR Bold"/>
              </a:rPr>
              <a:t>미성년자를 대상으로 한 범죄 증가</a:t>
            </a:r>
            <a:endParaRPr lang="en-US" sz="2530" b="1" spc="-161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829800" y="5829300"/>
            <a:ext cx="5943600" cy="39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42"/>
              </a:lnSpc>
            </a:pPr>
            <a:r>
              <a:rPr lang="ko-KR" altLang="en-US" sz="2530" b="1" dirty="0" smtClean="0">
                <a:latin typeface="HY헤드라인M" pitchFamily="18" charset="-127"/>
                <a:ea typeface="HY헤드라인M" pitchFamily="18" charset="-127"/>
              </a:rPr>
              <a:t>성범죄에 악용되는 </a:t>
            </a:r>
            <a:r>
              <a:rPr lang="ko-KR" altLang="en-US" sz="2530" b="1" dirty="0" err="1" smtClean="0">
                <a:latin typeface="HY헤드라인M" pitchFamily="18" charset="-127"/>
                <a:ea typeface="HY헤드라인M" pitchFamily="18" charset="-127"/>
              </a:rPr>
              <a:t>딥페이크</a:t>
            </a:r>
            <a:r>
              <a:rPr lang="ko-KR" altLang="en-US" sz="2530" b="1" dirty="0" smtClean="0">
                <a:latin typeface="HY헤드라인M" pitchFamily="18" charset="-127"/>
                <a:ea typeface="HY헤드라인M" pitchFamily="18" charset="-127"/>
              </a:rPr>
              <a:t> 기술</a:t>
            </a:r>
            <a:endParaRPr lang="en-US" sz="2530" b="1" spc="-161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Source Han Sans KR Bold"/>
              <a:sym typeface="Source Han Sans KR Bold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4381500"/>
            <a:ext cx="6269037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3924300"/>
            <a:ext cx="1009650" cy="39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00" y="4305300"/>
            <a:ext cx="7218364" cy="34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829800" y="3924300"/>
            <a:ext cx="1190625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4000" y="3771900"/>
            <a:ext cx="6227274" cy="649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71"/>
              </a:lnSpc>
              <a:spcBef>
                <a:spcPct val="0"/>
              </a:spcBef>
            </a:pP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세계 최초로 </a:t>
            </a: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AI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를 포괄적으로 규제하는 </a:t>
            </a: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AI 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법안인 </a:t>
            </a:r>
            <a:endParaRPr lang="en-US" altLang="ko-KR" sz="2000" dirty="0" smtClean="0"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ts val="2671"/>
              </a:lnSpc>
              <a:spcBef>
                <a:spcPct val="0"/>
              </a:spcBef>
            </a:pP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「</a:t>
            </a: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AI Act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」</a:t>
            </a:r>
            <a:r>
              <a:rPr lang="ko-KR" altLang="en-US" sz="2000" dirty="0" err="1" smtClean="0">
                <a:latin typeface="HY헤드라인M" pitchFamily="18" charset="-127"/>
                <a:ea typeface="HY헤드라인M" pitchFamily="18" charset="-127"/>
              </a:rPr>
              <a:t>를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 최종 승인</a:t>
            </a:r>
            <a:endParaRPr lang="en-US" sz="1908" spc="-32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Source Han Sans KR"/>
              <a:sym typeface="Source Han Sans K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97103" y="795626"/>
            <a:ext cx="3736349" cy="480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ko-KR" altLang="en-US" sz="3092" b="1" spc="-197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cs typeface="Source Han Sans KR Bold"/>
                <a:sym typeface="Source Han Sans KR Bold"/>
              </a:rPr>
              <a:t>배경</a:t>
            </a:r>
            <a:endParaRPr lang="en-US" sz="3092" b="1" spc="-197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6" name="AutoShape 6"/>
          <p:cNvSpPr/>
          <p:nvPr/>
        </p:nvSpPr>
        <p:spPr>
          <a:xfrm flipV="1">
            <a:off x="1104112" y="3305453"/>
            <a:ext cx="0" cy="1195383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1104844" y="5343525"/>
            <a:ext cx="0" cy="1195383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3065278" y="1074277"/>
            <a:ext cx="1430571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9"/>
          <p:cNvSpPr txBox="1"/>
          <p:nvPr/>
        </p:nvSpPr>
        <p:spPr>
          <a:xfrm>
            <a:off x="1219200" y="2171700"/>
            <a:ext cx="4517897" cy="39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2"/>
              </a:lnSpc>
            </a:pPr>
            <a:r>
              <a:rPr lang="ko-KR" altLang="en-US" sz="2530" b="1" spc="-161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cs typeface="Source Han Sans KR Bold"/>
                <a:sym typeface="Source Han Sans KR Bold"/>
              </a:rPr>
              <a:t>각 국가의 </a:t>
            </a:r>
            <a:r>
              <a:rPr lang="en-US" altLang="ko-KR" sz="2530" b="1" spc="-161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cs typeface="Source Han Sans KR Bold"/>
                <a:sym typeface="Source Han Sans KR Bold"/>
              </a:rPr>
              <a:t>AI</a:t>
            </a:r>
            <a:r>
              <a:rPr lang="ko-KR" altLang="en-US" sz="2530" b="1" spc="-161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cs typeface="Source Han Sans KR Bold"/>
                <a:sym typeface="Source Han Sans KR Bold"/>
              </a:rPr>
              <a:t>범죄를 막기 위한 노력</a:t>
            </a:r>
            <a:endParaRPr lang="en-US" sz="2530" b="1" spc="-161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12" name="TextBox 9"/>
          <p:cNvSpPr txBox="1"/>
          <p:nvPr/>
        </p:nvSpPr>
        <p:spPr>
          <a:xfrm>
            <a:off x="1524000" y="3162300"/>
            <a:ext cx="2133600" cy="397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42"/>
              </a:lnSpc>
            </a:pPr>
            <a:r>
              <a:rPr lang="ko-KR" altLang="en-US" sz="2800" dirty="0" smtClean="0">
                <a:latin typeface="HY헤드라인M" pitchFamily="18" charset="-127"/>
                <a:ea typeface="HY헤드라인M" pitchFamily="18" charset="-127"/>
              </a:rPr>
              <a:t>유럽연합</a:t>
            </a:r>
            <a:r>
              <a:rPr lang="en-US" altLang="ko-KR" sz="2800" dirty="0" smtClean="0">
                <a:latin typeface="HY헤드라인M" pitchFamily="18" charset="-127"/>
                <a:ea typeface="HY헤드라인M" pitchFamily="18" charset="-127"/>
              </a:rPr>
              <a:t>(EU)</a:t>
            </a:r>
            <a:endParaRPr lang="en-US" sz="2530" b="1" spc="-161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1600200" y="5219700"/>
            <a:ext cx="2133600" cy="397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42"/>
              </a:lnSpc>
            </a:pPr>
            <a:r>
              <a:rPr lang="ko-KR" altLang="en-US" sz="2800" dirty="0" smtClean="0">
                <a:latin typeface="HY헤드라인M" pitchFamily="18" charset="-127"/>
                <a:ea typeface="HY헤드라인M" pitchFamily="18" charset="-127"/>
                <a:sym typeface="Source Han Sans KR Bold"/>
              </a:rPr>
              <a:t>미국</a:t>
            </a:r>
            <a:endParaRPr lang="en-US" sz="2530" b="1" spc="-161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15" name="TextBox 2"/>
          <p:cNvSpPr txBox="1"/>
          <p:nvPr/>
        </p:nvSpPr>
        <p:spPr>
          <a:xfrm>
            <a:off x="1600200" y="5753100"/>
            <a:ext cx="6227274" cy="649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71"/>
              </a:lnSpc>
              <a:spcBef>
                <a:spcPct val="0"/>
              </a:spcBef>
            </a:pP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23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년 </a:t>
            </a: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10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월 조 바이든 행정부에서 </a:t>
            </a:r>
            <a:endParaRPr lang="en-US" altLang="ko-KR" sz="2000" dirty="0" smtClean="0"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ts val="2671"/>
              </a:lnSpc>
              <a:spcBef>
                <a:spcPct val="0"/>
              </a:spcBef>
            </a:pP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‘안전한 </a:t>
            </a: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AI 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개발 및 이용에 관한 행정명령</a:t>
            </a: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’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을 발표</a:t>
            </a:r>
            <a:endParaRPr lang="en-US" sz="1908" spc="-32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Source Han Sans KR"/>
              <a:sym typeface="Source Han Sans KR"/>
            </a:endParaRPr>
          </a:p>
        </p:txBody>
      </p:sp>
      <p:sp>
        <p:nvSpPr>
          <p:cNvPr id="16" name="AutoShape 7"/>
          <p:cNvSpPr/>
          <p:nvPr/>
        </p:nvSpPr>
        <p:spPr>
          <a:xfrm flipV="1">
            <a:off x="1104844" y="7400925"/>
            <a:ext cx="0" cy="1195383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9"/>
          <p:cNvSpPr txBox="1"/>
          <p:nvPr/>
        </p:nvSpPr>
        <p:spPr>
          <a:xfrm>
            <a:off x="1600200" y="7277100"/>
            <a:ext cx="2133600" cy="397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42"/>
              </a:lnSpc>
            </a:pPr>
            <a:r>
              <a:rPr lang="ko-KR" altLang="en-US" sz="2800" dirty="0" smtClean="0">
                <a:latin typeface="HY헤드라인M" pitchFamily="18" charset="-127"/>
                <a:ea typeface="HY헤드라인M" pitchFamily="18" charset="-127"/>
                <a:sym typeface="Source Han Sans KR Bold"/>
              </a:rPr>
              <a:t>한국</a:t>
            </a:r>
            <a:endParaRPr lang="en-US" sz="2530" b="1" spc="-161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18" name="TextBox 2"/>
          <p:cNvSpPr txBox="1"/>
          <p:nvPr/>
        </p:nvSpPr>
        <p:spPr>
          <a:xfrm>
            <a:off x="1600200" y="7810500"/>
            <a:ext cx="8839200" cy="6494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71"/>
              </a:lnSpc>
              <a:spcBef>
                <a:spcPct val="0"/>
              </a:spcBef>
            </a:pP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 ‘</a:t>
            </a:r>
            <a:r>
              <a:rPr lang="ko-KR" altLang="en-US" sz="2000" dirty="0" err="1" smtClean="0">
                <a:latin typeface="HY헤드라인M" pitchFamily="18" charset="-127"/>
                <a:ea typeface="HY헤드라인M" pitchFamily="18" charset="-127"/>
              </a:rPr>
              <a:t>딥페이크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 방지법’</a:t>
            </a:r>
            <a:r>
              <a:rPr lang="ko-KR" altLang="en-US" sz="2000" dirty="0" err="1" smtClean="0">
                <a:latin typeface="HY헤드라인M" pitchFamily="18" charset="-127"/>
                <a:ea typeface="HY헤드라인M" pitchFamily="18" charset="-127"/>
              </a:rPr>
              <a:t>으로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 불리는 </a:t>
            </a:r>
            <a:endParaRPr lang="en-US" altLang="ko-KR" sz="2000" dirty="0" smtClean="0"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ts val="2671"/>
              </a:lnSpc>
              <a:spcBef>
                <a:spcPct val="0"/>
              </a:spcBef>
            </a:pP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「성폭력범죄의 처벌 등에 관한 특례법」 제</a:t>
            </a: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14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조의 </a:t>
            </a: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2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를 적용하여 대응</a:t>
            </a:r>
            <a:endParaRPr lang="en-US" sz="1908" spc="-32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Source Han Sans KR"/>
              <a:sym typeface="Source Han Sans KR"/>
            </a:endParaRPr>
          </a:p>
        </p:txBody>
      </p:sp>
      <p:sp>
        <p:nvSpPr>
          <p:cNvPr id="19" name="오른쪽 화살표 18"/>
          <p:cNvSpPr/>
          <p:nvPr/>
        </p:nvSpPr>
        <p:spPr>
          <a:xfrm>
            <a:off x="8610600" y="4838700"/>
            <a:ext cx="2209800" cy="1828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TextBox 2"/>
          <p:cNvSpPr txBox="1"/>
          <p:nvPr/>
        </p:nvSpPr>
        <p:spPr>
          <a:xfrm>
            <a:off x="10972800" y="5219700"/>
            <a:ext cx="6705600" cy="995722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71"/>
              </a:lnSpc>
              <a:spcBef>
                <a:spcPct val="0"/>
              </a:spcBef>
            </a:pPr>
            <a:r>
              <a:rPr lang="ko-KR" altLang="en-US" sz="2000" dirty="0" err="1" smtClean="0">
                <a:latin typeface="HY헤드라인M" pitchFamily="18" charset="-127"/>
                <a:ea typeface="HY헤드라인M" pitchFamily="18" charset="-127"/>
              </a:rPr>
              <a:t>딥페이크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 영상을 만들었다는 사실이 적발되더라도＇</a:t>
            </a:r>
            <a:r>
              <a:rPr lang="ko-KR" altLang="en-US" sz="2000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반포</a:t>
            </a: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세상에 널리 퍼뜨려 모두 알게 하는 것</a:t>
            </a: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)</a:t>
            </a:r>
            <a:r>
              <a:rPr lang="ko-KR" altLang="en-US" sz="2000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의 목적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’이 입증되지 않으면 처벌을 피할 수 있다</a:t>
            </a: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.</a:t>
            </a:r>
            <a:endParaRPr lang="en-US" sz="1908" spc="-32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Source Han Sans KR"/>
              <a:sym typeface="Source Han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30"/>
          <p:cNvSpPr txBox="1"/>
          <p:nvPr/>
        </p:nvSpPr>
        <p:spPr>
          <a:xfrm>
            <a:off x="2819400" y="4381500"/>
            <a:ext cx="118872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3500" b="1" spc="-201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cs typeface="Source Han Sans KR Medium"/>
                <a:sym typeface="Source Han Sans KR Medium"/>
              </a:rPr>
              <a:t>＂</a:t>
            </a:r>
            <a:r>
              <a:rPr lang="ko-KR" altLang="en-US" sz="3500" b="1" spc="-201" dirty="0" err="1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cs typeface="Source Han Sans KR Medium"/>
                <a:sym typeface="Source Han Sans KR Medium"/>
              </a:rPr>
              <a:t>딥페이크</a:t>
            </a:r>
            <a:r>
              <a:rPr lang="ko-KR" altLang="en-US" sz="3500" b="1" spc="-201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cs typeface="Source Han Sans KR Medium"/>
                <a:sym typeface="Source Han Sans KR Medium"/>
              </a:rPr>
              <a:t> 기술이 적용 되지 않으면서 </a:t>
            </a:r>
            <a:endParaRPr lang="en-US" altLang="ko-KR" sz="3500" b="1" spc="-201" dirty="0" smtClean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Source Han Sans KR Medium"/>
              <a:sym typeface="Source Han Sans KR Medium"/>
            </a:endParaRPr>
          </a:p>
          <a:p>
            <a:pPr algn="ctr"/>
            <a:r>
              <a:rPr lang="ko-KR" altLang="en-US" sz="3500" b="1" spc="-201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cs typeface="Source Han Sans KR Medium"/>
                <a:sym typeface="Source Han Sans KR Medium"/>
              </a:rPr>
              <a:t>　　원본을 최대한 유지하는 필터를 만들어 보자</a:t>
            </a:r>
            <a:r>
              <a:rPr lang="en-US" sz="3500" b="1" spc="-201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cs typeface="Source Han Sans KR Medium"/>
                <a:sym typeface="Source Han Sans KR Medium"/>
              </a:rPr>
              <a:t>”</a:t>
            </a:r>
            <a:endParaRPr lang="en-US" sz="3500" b="1" spc="-201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Source Han Sans KR Medium"/>
              <a:sym typeface="Source Han Sans KR Medium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1371600" y="876300"/>
            <a:ext cx="1478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510"/>
            <a:ext cx="18288000" cy="4351098"/>
          </a:xfrm>
          <a:custGeom>
            <a:avLst/>
            <a:gdLst/>
            <a:ahLst/>
            <a:cxnLst/>
            <a:rect l="l" t="t" r="r" b="b"/>
            <a:pathLst>
              <a:path w="18288000" h="4351098">
                <a:moveTo>
                  <a:pt x="0" y="0"/>
                </a:moveTo>
                <a:lnTo>
                  <a:pt x="18288000" y="0"/>
                </a:lnTo>
                <a:lnTo>
                  <a:pt x="18288000" y="4351098"/>
                </a:lnTo>
                <a:lnTo>
                  <a:pt x="0" y="435109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 t="-90015" b="-90015"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9180116" y="6671078"/>
            <a:ext cx="1917062" cy="31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57"/>
              </a:lnSpc>
              <a:spcBef>
                <a:spcPct val="0"/>
              </a:spcBef>
            </a:pPr>
            <a:r>
              <a:rPr lang="ko-KR" altLang="en-US" sz="1969" b="1" spc="-7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cs typeface="Source Han Sans KR Bold"/>
                <a:sym typeface="Source Han Sans KR Bold"/>
              </a:rPr>
              <a:t>흐름</a:t>
            </a:r>
            <a:endParaRPr lang="en-US" sz="1969" b="1" spc="-70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680932" y="6671078"/>
            <a:ext cx="1737985" cy="31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57"/>
              </a:lnSpc>
              <a:spcBef>
                <a:spcPct val="0"/>
              </a:spcBef>
            </a:pPr>
            <a:r>
              <a:rPr lang="ko-KR" altLang="en-US" sz="1969" b="1" spc="-7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cs typeface="Source Han Sans KR Bold"/>
                <a:sym typeface="Source Han Sans KR Bold"/>
              </a:rPr>
              <a:t>기술설명</a:t>
            </a:r>
            <a:endParaRPr lang="en-US" sz="1969" b="1" spc="-70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8776104" y="6276975"/>
            <a:ext cx="0" cy="759414"/>
          </a:xfrm>
          <a:prstGeom prst="line">
            <a:avLst/>
          </a:prstGeom>
          <a:ln w="9525" cap="flat">
            <a:solidFill>
              <a:srgbClr val="DFDF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11394117" y="6276975"/>
            <a:ext cx="0" cy="759414"/>
          </a:xfrm>
          <a:prstGeom prst="line">
            <a:avLst/>
          </a:prstGeom>
          <a:ln w="9525" cap="flat">
            <a:solidFill>
              <a:srgbClr val="DFDF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183714" y="6035503"/>
            <a:ext cx="4683685" cy="1260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74"/>
              </a:lnSpc>
            </a:pPr>
            <a:r>
              <a:rPr lang="ko-KR" altLang="en-US" sz="9214" b="1" spc="-617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cs typeface="Source Han Sans KR Bold"/>
                <a:sym typeface="Source Han Sans KR Bold"/>
              </a:rPr>
              <a:t>프로세스</a:t>
            </a:r>
            <a:endParaRPr lang="en-US" sz="9214" b="1" spc="-617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99068" y="5101802"/>
            <a:ext cx="1267504" cy="436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35"/>
              </a:lnSpc>
              <a:spcBef>
                <a:spcPct val="0"/>
              </a:spcBef>
            </a:pPr>
            <a:r>
              <a:rPr lang="en-US" sz="2811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cs typeface="Telegraf"/>
                <a:sym typeface="Telegraf"/>
              </a:rPr>
              <a:t>Part 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89641" y="6210300"/>
            <a:ext cx="874928" cy="334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56"/>
              </a:lnSpc>
              <a:spcBef>
                <a:spcPct val="0"/>
              </a:spcBef>
            </a:pPr>
            <a:r>
              <a:rPr lang="en-US" sz="2111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cs typeface="Telegraf"/>
                <a:sym typeface="Telegraf"/>
              </a:rPr>
              <a:t>2-2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90457" y="6210300"/>
            <a:ext cx="874928" cy="334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56"/>
              </a:lnSpc>
              <a:spcBef>
                <a:spcPct val="0"/>
              </a:spcBef>
            </a:pPr>
            <a:r>
              <a:rPr lang="en-US" sz="2111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cs typeface="Telegraf"/>
                <a:sym typeface="Telegraf"/>
              </a:rPr>
              <a:t>2-1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15931" y="2055473"/>
            <a:ext cx="14456137" cy="1025944"/>
            <a:chOff x="0" y="0"/>
            <a:chExt cx="3809237" cy="2703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09237" cy="270339"/>
            </a:xfrm>
            <a:custGeom>
              <a:avLst/>
              <a:gdLst/>
              <a:ahLst/>
              <a:cxnLst/>
              <a:rect l="l" t="t" r="r" b="b"/>
              <a:pathLst>
                <a:path w="3809237" h="270339">
                  <a:moveTo>
                    <a:pt x="0" y="0"/>
                  </a:moveTo>
                  <a:lnTo>
                    <a:pt x="3809237" y="0"/>
                  </a:lnTo>
                  <a:lnTo>
                    <a:pt x="3809237" y="270339"/>
                  </a:lnTo>
                  <a:lnTo>
                    <a:pt x="0" y="270339"/>
                  </a:lnTo>
                  <a:close/>
                </a:path>
              </a:pathLst>
            </a:custGeom>
            <a:solidFill>
              <a:srgbClr val="4E4F5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809237" cy="317964"/>
            </a:xfrm>
            <a:prstGeom prst="rect">
              <a:avLst/>
            </a:prstGeom>
          </p:spPr>
          <p:txBody>
            <a:bodyPr lIns="71403" tIns="71403" rIns="71403" bIns="71403" rtlCol="0" anchor="ctr"/>
            <a:lstStyle/>
            <a:p>
              <a:pPr algn="ctr">
                <a:lnSpc>
                  <a:spcPts val="3671"/>
                </a:lnSpc>
              </a:pPr>
              <a:endParaRPr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904999" y="3349177"/>
            <a:ext cx="14478002" cy="2535177"/>
            <a:chOff x="0" y="0"/>
            <a:chExt cx="1231847" cy="66802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1847" cy="668027"/>
            </a:xfrm>
            <a:custGeom>
              <a:avLst/>
              <a:gdLst/>
              <a:ahLst/>
              <a:cxnLst/>
              <a:rect l="l" t="t" r="r" b="b"/>
              <a:pathLst>
                <a:path w="1231847" h="668027">
                  <a:moveTo>
                    <a:pt x="0" y="0"/>
                  </a:moveTo>
                  <a:lnTo>
                    <a:pt x="1231847" y="0"/>
                  </a:lnTo>
                  <a:lnTo>
                    <a:pt x="1231847" y="668027"/>
                  </a:lnTo>
                  <a:lnTo>
                    <a:pt x="0" y="668027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DFDFDF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231847" cy="715652"/>
            </a:xfrm>
            <a:prstGeom prst="rect">
              <a:avLst/>
            </a:prstGeom>
          </p:spPr>
          <p:txBody>
            <a:bodyPr lIns="71403" tIns="71403" rIns="71403" bIns="71403" rtlCol="0" anchor="ctr"/>
            <a:lstStyle/>
            <a:p>
              <a:pPr algn="ctr">
                <a:lnSpc>
                  <a:spcPts val="3671"/>
                </a:lnSpc>
              </a:pPr>
              <a:endParaRPr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905001" y="6152114"/>
            <a:ext cx="14477998" cy="2535177"/>
            <a:chOff x="0" y="0"/>
            <a:chExt cx="1231847" cy="66802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31847" cy="668027"/>
            </a:xfrm>
            <a:custGeom>
              <a:avLst/>
              <a:gdLst/>
              <a:ahLst/>
              <a:cxnLst/>
              <a:rect l="l" t="t" r="r" b="b"/>
              <a:pathLst>
                <a:path w="1231847" h="668027">
                  <a:moveTo>
                    <a:pt x="0" y="0"/>
                  </a:moveTo>
                  <a:lnTo>
                    <a:pt x="1231847" y="0"/>
                  </a:lnTo>
                  <a:lnTo>
                    <a:pt x="1231847" y="668027"/>
                  </a:lnTo>
                  <a:lnTo>
                    <a:pt x="0" y="668027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DFDFDF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231847" cy="715652"/>
            </a:xfrm>
            <a:prstGeom prst="rect">
              <a:avLst/>
            </a:prstGeom>
          </p:spPr>
          <p:txBody>
            <a:bodyPr lIns="71403" tIns="71403" rIns="71403" bIns="71403" rtlCol="0" anchor="ctr"/>
            <a:lstStyle/>
            <a:p>
              <a:pPr algn="ctr">
                <a:lnSpc>
                  <a:spcPts val="3671"/>
                </a:lnSpc>
              </a:pPr>
              <a:endParaRPr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209800" y="4152900"/>
            <a:ext cx="120396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이미지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오디오 등 입력 데이터에 추가되는 작은 변형으로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모델이 잘못된 예측을 하도록 유도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.</a:t>
            </a:r>
          </a:p>
          <a:p>
            <a:endParaRPr lang="en-US" altLang="ko-KR" dirty="0" smtClean="0">
              <a:latin typeface="HY헤드라인M" pitchFamily="18" charset="-127"/>
              <a:ea typeface="HY헤드라인M" pitchFamily="18" charset="-127"/>
            </a:endParaRPr>
          </a:p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이 변형은 사람 눈에는 거의 보이지 않을 수 있음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.</a:t>
            </a:r>
            <a:endParaRPr lang="ko-KR" altLang="en-US" dirty="0" smtClean="0">
              <a:latin typeface="HY헤드라인M" pitchFamily="18" charset="-127"/>
              <a:ea typeface="HY헤드라인M" pitchFamily="18" charset="-127"/>
            </a:endParaRPr>
          </a:p>
          <a:p>
            <a:endParaRPr lang="ko-KR" altLang="en-US" sz="16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209800" y="6972300"/>
            <a:ext cx="1409700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아주 작은 변화가 생겨도 결과가 극단적으로 달라질 수 있는 취약점을 노려서 만들어짐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.</a:t>
            </a:r>
          </a:p>
          <a:p>
            <a:endParaRPr lang="en-US" altLang="ko-KR" dirty="0" smtClean="0">
              <a:latin typeface="HY헤드라인M" pitchFamily="18" charset="-127"/>
              <a:ea typeface="HY헤드라인M" pitchFamily="18" charset="-127"/>
            </a:endParaRPr>
          </a:p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원본 이미지에 인간이 알아채기 어려운 미세한 픽셀 변화를 추가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  <a:sym typeface="Wingdings" pitchFamily="2" charset="2"/>
              </a:rPr>
              <a:t>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  <a:sym typeface="Wingdings" pitchFamily="2" charset="2"/>
              </a:rPr>
              <a:t>사람 눈에는 여전히 원본과 비슷하게  보이지만 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  <a:sym typeface="Wingdings" pitchFamily="2" charset="2"/>
              </a:rPr>
              <a:t>AI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  <a:sym typeface="Wingdings" pitchFamily="2" charset="2"/>
              </a:rPr>
              <a:t>모델은 오작동</a:t>
            </a:r>
            <a:endParaRPr lang="en-US" altLang="ko-KR" dirty="0" smtClean="0">
              <a:latin typeface="HY헤드라인M" pitchFamily="18" charset="-127"/>
              <a:ea typeface="HY헤드라인M" pitchFamily="18" charset="-127"/>
            </a:endParaRPr>
          </a:p>
          <a:p>
            <a:endParaRPr lang="ko-KR" altLang="en-US" dirty="0" smtClean="0">
              <a:latin typeface="HY헤드라인M" pitchFamily="18" charset="-127"/>
              <a:ea typeface="HY헤드라인M" pitchFamily="18" charset="-127"/>
            </a:endParaRPr>
          </a:p>
          <a:p>
            <a:endParaRPr lang="ko-KR" altLang="en-US" sz="16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209800" y="3543300"/>
            <a:ext cx="3591943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8"/>
              </a:lnSpc>
            </a:pPr>
            <a:r>
              <a:rPr lang="ko-KR" altLang="en-US" sz="2248" b="1" spc="-184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cs typeface="Source Han Sans KR Medium"/>
                <a:sym typeface="Source Han Sans KR Medium"/>
              </a:rPr>
              <a:t>적대적 </a:t>
            </a:r>
            <a:r>
              <a:rPr lang="ko-KR" altLang="en-US" sz="2248" b="1" spc="-184" dirty="0" err="1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cs typeface="Source Han Sans KR Medium"/>
                <a:sym typeface="Source Han Sans KR Medium"/>
              </a:rPr>
              <a:t>노이즈란</a:t>
            </a:r>
            <a:r>
              <a:rPr lang="en-US" altLang="ko-KR" sz="2248" b="1" spc="-184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cs typeface="Source Han Sans KR Medium"/>
                <a:sym typeface="Source Han Sans KR Medium"/>
              </a:rPr>
              <a:t>?</a:t>
            </a:r>
            <a:endParaRPr lang="en-US" sz="2248" b="1" spc="-184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cs typeface="Source Han Sans KR Medium"/>
              <a:sym typeface="Source Han Sans KR Medium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209800" y="6362700"/>
            <a:ext cx="3591943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ko-KR" altLang="en-US" sz="2250" b="1" dirty="0" smtClean="0">
                <a:latin typeface="HY헤드라인M" pitchFamily="18" charset="-127"/>
                <a:ea typeface="HY헤드라인M" pitchFamily="18" charset="-127"/>
              </a:rPr>
              <a:t>적대적 </a:t>
            </a:r>
            <a:r>
              <a:rPr lang="ko-KR" altLang="en-US" sz="2250" b="1" dirty="0" err="1" smtClean="0">
                <a:latin typeface="HY헤드라인M" pitchFamily="18" charset="-127"/>
                <a:ea typeface="HY헤드라인M" pitchFamily="18" charset="-127"/>
              </a:rPr>
              <a:t>노이즈의</a:t>
            </a:r>
            <a:r>
              <a:rPr lang="ko-KR" altLang="en-US" sz="2250" b="1" dirty="0" smtClean="0">
                <a:latin typeface="HY헤드라인M" pitchFamily="18" charset="-127"/>
                <a:ea typeface="HY헤드라인M" pitchFamily="18" charset="-127"/>
              </a:rPr>
              <a:t> 작동 원리</a:t>
            </a:r>
            <a:endParaRPr lang="ko-KR" altLang="en-US" sz="2250" b="1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197103" y="795626"/>
            <a:ext cx="3736349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altLang="ko-KR" sz="3200" dirty="0" smtClean="0">
                <a:latin typeface="HY헤드라인M" pitchFamily="18" charset="-127"/>
                <a:ea typeface="HY헤드라인M" pitchFamily="18" charset="-127"/>
              </a:rPr>
              <a:t>Adversarial Noise</a:t>
            </a:r>
            <a:endParaRPr lang="en-US" altLang="ko-KR" sz="32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3884095" y="2354897"/>
            <a:ext cx="10027786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0"/>
              </a:lnSpc>
            </a:pPr>
            <a:r>
              <a:rPr lang="en-US" sz="2792" b="1" spc="-201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Source Han Sans KR Medium"/>
                <a:sym typeface="Source Han Sans KR Medium"/>
              </a:rPr>
              <a:t>“</a:t>
            </a:r>
            <a:r>
              <a:rPr lang="en-US" altLang="ko-KR" sz="28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Adversarial Noise(</a:t>
            </a:r>
            <a:r>
              <a:rPr lang="ko-KR" altLang="en-US" sz="28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적대적 </a:t>
            </a:r>
            <a:r>
              <a:rPr lang="ko-KR" altLang="en-US" sz="2800" dirty="0" err="1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노이즈</a:t>
            </a:r>
            <a:r>
              <a:rPr lang="en-US" altLang="ko-KR" sz="28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)</a:t>
            </a:r>
            <a:r>
              <a:rPr lang="en-US" sz="2792" b="1" spc="-201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Source Han Sans KR Medium"/>
                <a:sym typeface="Source Han Sans KR Medium"/>
              </a:rPr>
              <a:t>”</a:t>
            </a:r>
            <a:endParaRPr lang="en-US" sz="2792" b="1" spc="-201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Source Han Sans KR Medium"/>
              <a:sym typeface="Source Han Sans KR Medium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5562600" y="1104900"/>
            <a:ext cx="11582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564</Words>
  <Application>Microsoft Office PowerPoint</Application>
  <PresentationFormat>사용자 지정</PresentationFormat>
  <Paragraphs>98</Paragraphs>
  <Slides>15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7" baseType="lpstr">
      <vt:lpstr>굴림</vt:lpstr>
      <vt:lpstr>Arial</vt:lpstr>
      <vt:lpstr>HY헤드라인M</vt:lpstr>
      <vt:lpstr>Telegraf</vt:lpstr>
      <vt:lpstr>Source Han Sans KR Bold</vt:lpstr>
      <vt:lpstr>Source Han Sans KR Medium</vt:lpstr>
      <vt:lpstr>Source Han Sans KR</vt:lpstr>
      <vt:lpstr>Wingdings</vt:lpstr>
      <vt:lpstr>HY견고딕</vt:lpstr>
      <vt:lpstr>Calibri</vt:lpstr>
      <vt:lpstr>맑은 고딕</vt:lpstr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블랙 화이트 깔끔한 비지니스 사업 제안 발표 프레젠테이션</dc:title>
  <dc:creator>acorn</dc:creator>
  <cp:lastModifiedBy>acorn</cp:lastModifiedBy>
  <cp:revision>21</cp:revision>
  <dcterms:created xsi:type="dcterms:W3CDTF">2006-08-16T00:00:00Z</dcterms:created>
  <dcterms:modified xsi:type="dcterms:W3CDTF">2025-03-13T10:14:02Z</dcterms:modified>
  <dc:identifier>DAGhlocfOMM</dc:identifier>
</cp:coreProperties>
</file>